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Default Extension="xlsx" ContentType="application/vnd.openxmlformats-officedocument.spreadsheetml.sheet"/>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2.xml" ContentType="application/vnd.openxmlformats-officedocument.drawingml.chart+xml"/>
  <Override PartName="/ppt/notesSlides/notesSlide14.xml" ContentType="application/vnd.openxmlformats-officedocument.presentationml.notesSlide+xml"/>
  <Override PartName="/ppt/charts/chart3.xml" ContentType="application/vnd.openxmlformats-officedocument.drawingml.chart+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4.xml" ContentType="application/vnd.openxmlformats-officedocument.drawingml.chart+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rts/chart5.xml" ContentType="application/vnd.openxmlformats-officedocument.drawingml.chart+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ags/tag5.xml" ContentType="application/vnd.openxmlformats-officedocument.presentationml.tags+xml"/>
  <Override PartName="/ppt/notesSlides/notesSlide2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31.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43.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70"/>
  </p:notesMasterIdLst>
  <p:handoutMasterIdLst>
    <p:handoutMasterId r:id="rId71"/>
  </p:handoutMasterIdLst>
  <p:sldIdLst>
    <p:sldId id="259" r:id="rId2"/>
    <p:sldId id="284" r:id="rId3"/>
    <p:sldId id="288" r:id="rId4"/>
    <p:sldId id="289" r:id="rId5"/>
    <p:sldId id="262" r:id="rId6"/>
    <p:sldId id="286" r:id="rId7"/>
    <p:sldId id="320" r:id="rId8"/>
    <p:sldId id="321" r:id="rId9"/>
    <p:sldId id="322" r:id="rId10"/>
    <p:sldId id="291" r:id="rId11"/>
    <p:sldId id="317" r:id="rId12"/>
    <p:sldId id="294" r:id="rId13"/>
    <p:sldId id="296" r:id="rId14"/>
    <p:sldId id="301" r:id="rId15"/>
    <p:sldId id="304" r:id="rId16"/>
    <p:sldId id="308" r:id="rId17"/>
    <p:sldId id="337" r:id="rId18"/>
    <p:sldId id="338" r:id="rId19"/>
    <p:sldId id="298" r:id="rId20"/>
    <p:sldId id="300" r:id="rId21"/>
    <p:sldId id="299" r:id="rId22"/>
    <p:sldId id="295" r:id="rId23"/>
    <p:sldId id="302" r:id="rId24"/>
    <p:sldId id="339" r:id="rId25"/>
    <p:sldId id="341" r:id="rId26"/>
    <p:sldId id="340" r:id="rId27"/>
    <p:sldId id="342" r:id="rId28"/>
    <p:sldId id="307" r:id="rId29"/>
    <p:sldId id="343" r:id="rId30"/>
    <p:sldId id="334" r:id="rId31"/>
    <p:sldId id="335" r:id="rId32"/>
    <p:sldId id="315" r:id="rId33"/>
    <p:sldId id="336" r:id="rId34"/>
    <p:sldId id="293" r:id="rId35"/>
    <p:sldId id="272" r:id="rId36"/>
    <p:sldId id="345" r:id="rId37"/>
    <p:sldId id="346" r:id="rId38"/>
    <p:sldId id="347" r:id="rId39"/>
    <p:sldId id="348" r:id="rId40"/>
    <p:sldId id="349" r:id="rId41"/>
    <p:sldId id="350" r:id="rId42"/>
    <p:sldId id="351" r:id="rId43"/>
    <p:sldId id="352" r:id="rId44"/>
    <p:sldId id="353" r:id="rId45"/>
    <p:sldId id="354" r:id="rId46"/>
    <p:sldId id="355" r:id="rId47"/>
    <p:sldId id="356" r:id="rId48"/>
    <p:sldId id="357" r:id="rId49"/>
    <p:sldId id="358" r:id="rId50"/>
    <p:sldId id="359" r:id="rId51"/>
    <p:sldId id="360" r:id="rId52"/>
    <p:sldId id="361" r:id="rId53"/>
    <p:sldId id="362" r:id="rId54"/>
    <p:sldId id="292" r:id="rId55"/>
    <p:sldId id="323" r:id="rId56"/>
    <p:sldId id="324" r:id="rId57"/>
    <p:sldId id="325" r:id="rId58"/>
    <p:sldId id="326" r:id="rId59"/>
    <p:sldId id="327" r:id="rId60"/>
    <p:sldId id="328" r:id="rId61"/>
    <p:sldId id="329" r:id="rId62"/>
    <p:sldId id="330" r:id="rId63"/>
    <p:sldId id="331" r:id="rId64"/>
    <p:sldId id="332" r:id="rId65"/>
    <p:sldId id="333" r:id="rId66"/>
    <p:sldId id="277" r:id="rId67"/>
    <p:sldId id="290" r:id="rId68"/>
    <p:sldId id="278" r:id="rId6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9ED6"/>
    <a:srgbClr val="003300"/>
  </p:clrMru>
  <p:extLst>
    <p:ext uri="{E76CE94A-603C-4142-B9EB-6D1370010A27}">
      <p14:discardImageEditData xmlns:p14="http://schemas.microsoft.com/office/powerpoint/2010/main" val="1"/>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23" autoAdjust="0"/>
    <p:restoredTop sz="83977" autoAdjust="0"/>
  </p:normalViewPr>
  <p:slideViewPr>
    <p:cSldViewPr>
      <p:cViewPr>
        <p:scale>
          <a:sx n="90" d="100"/>
          <a:sy n="90" d="100"/>
        </p:scale>
        <p:origin x="-2292" y="-120"/>
      </p:cViewPr>
      <p:guideLst>
        <p:guide orient="horz" pos="2160"/>
        <p:guide pos="2880"/>
      </p:guideLst>
    </p:cSldViewPr>
  </p:slideViewPr>
  <p:notesTextViewPr>
    <p:cViewPr>
      <p:scale>
        <a:sx n="100" d="100"/>
        <a:sy n="100" d="100"/>
      </p:scale>
      <p:origin x="0" y="0"/>
    </p:cViewPr>
  </p:notesTextViewPr>
  <p:sorterViewPr>
    <p:cViewPr>
      <p:scale>
        <a:sx n="154" d="100"/>
        <a:sy n="154" d="100"/>
      </p:scale>
      <p:origin x="0" y="15018"/>
    </p:cViewPr>
  </p:sorterViewPr>
  <p:notesViewPr>
    <p:cSldViewPr>
      <p:cViewPr varScale="1">
        <p:scale>
          <a:sx n="83" d="100"/>
          <a:sy n="83" d="100"/>
        </p:scale>
        <p:origin x="-314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oleObject" Target="../embeddings/oleObject1.bin"/></Relationships>
</file>

<file path=ppt/charts/_rels/chart3.xml.rels><?xml version="1.0" encoding="UTF-8" standalone="yes"?>
<Relationships xmlns="http://schemas.openxmlformats.org/package/2006/relationships"><Relationship Id="rId1" Type="http://schemas.openxmlformats.org/officeDocument/2006/relationships/oleObject" Target="file:///I:\Research\Grants\ALL%20TRAVEL\pbis%20travel\chicago1012\presentations\C6\table-rd2-1.xls"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I:\Research\Grants\ALL%20TRAVEL\pbis%20travel\chicago1012\presentations\C6\table-rgp-1.xls"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I:\Research\Grants\ALL%20TRAVEL\pbis%20travel\chicago1012\presentations\C6\archive\chart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v>1999</c:v>
          </c:tx>
          <c:invertIfNegative val="0"/>
          <c:cat>
            <c:strRef>
              <c:f>'Table 44'!$I$3:$N$5</c:f>
              <c:strCache>
                <c:ptCount val="6"/>
                <c:pt idx="0">
                  <c:v>White</c:v>
                </c:pt>
                <c:pt idx="1">
                  <c:v>Black</c:v>
                </c:pt>
                <c:pt idx="2">
                  <c:v>Hispanic</c:v>
                </c:pt>
                <c:pt idx="3">
                  <c:v>Asian/ Pacific Islander</c:v>
                </c:pt>
                <c:pt idx="4">
                  <c:v>American Indian/ Alaska Native</c:v>
                </c:pt>
                <c:pt idx="5">
                  <c:v>Other\1\</c:v>
                </c:pt>
              </c:strCache>
            </c:strRef>
          </c:cat>
          <c:val>
            <c:numRef>
              <c:f>'Table 44'!$C$8:$G$8</c:f>
              <c:numCache>
                <c:formatCode>#,##0.0</c:formatCode>
                <c:ptCount val="5"/>
                <c:pt idx="0">
                  <c:v>62.097993157647089</c:v>
                </c:pt>
                <c:pt idx="1">
                  <c:v>17.155854730070665</c:v>
                </c:pt>
                <c:pt idx="2">
                  <c:v>15.567711106625005</c:v>
                </c:pt>
                <c:pt idx="3">
                  <c:v>4.0205272298446815</c:v>
                </c:pt>
                <c:pt idx="4">
                  <c:v>1.1579137758125608</c:v>
                </c:pt>
              </c:numCache>
            </c:numRef>
          </c:val>
        </c:ser>
        <c:ser>
          <c:idx val="1"/>
          <c:order val="1"/>
          <c:tx>
            <c:v>2009</c:v>
          </c:tx>
          <c:invertIfNegative val="0"/>
          <c:dLbls>
            <c:txPr>
              <a:bodyPr rot="-2700000"/>
              <a:lstStyle/>
              <a:p>
                <a:pPr>
                  <a:defRPr/>
                </a:pPr>
                <a:endParaRPr lang="en-US"/>
              </a:p>
            </c:txPr>
            <c:showLegendKey val="0"/>
            <c:showVal val="1"/>
            <c:showCatName val="0"/>
            <c:showSerName val="0"/>
            <c:showPercent val="0"/>
            <c:showBubbleSize val="0"/>
            <c:showLeaderLines val="0"/>
          </c:dLbls>
          <c:cat>
            <c:strRef>
              <c:f>'Table 44'!$I$3:$N$5</c:f>
              <c:strCache>
                <c:ptCount val="6"/>
                <c:pt idx="0">
                  <c:v>White</c:v>
                </c:pt>
                <c:pt idx="1">
                  <c:v>Black</c:v>
                </c:pt>
                <c:pt idx="2">
                  <c:v>Hispanic</c:v>
                </c:pt>
                <c:pt idx="3">
                  <c:v>Asian/ Pacific Islander</c:v>
                </c:pt>
                <c:pt idx="4">
                  <c:v>American Indian/ Alaska Native</c:v>
                </c:pt>
                <c:pt idx="5">
                  <c:v>Other\1\</c:v>
                </c:pt>
              </c:strCache>
            </c:strRef>
          </c:cat>
          <c:val>
            <c:numRef>
              <c:f>'Table 44'!$I$8:$N$8</c:f>
              <c:numCache>
                <c:formatCode>#,##0.0</c:formatCode>
                <c:ptCount val="6"/>
                <c:pt idx="0">
                  <c:v>54.111299943221894</c:v>
                </c:pt>
                <c:pt idx="1">
                  <c:v>16.806101824432005</c:v>
                </c:pt>
                <c:pt idx="2">
                  <c:v>22.134436726643219</c:v>
                </c:pt>
                <c:pt idx="3">
                  <c:v>5.054074109398182</c:v>
                </c:pt>
                <c:pt idx="4">
                  <c:v>1.2065543599681465</c:v>
                </c:pt>
                <c:pt idx="5">
                  <c:v>0.68753303633655671</c:v>
                </c:pt>
              </c:numCache>
            </c:numRef>
          </c:val>
        </c:ser>
        <c:dLbls>
          <c:showLegendKey val="0"/>
          <c:showVal val="0"/>
          <c:showCatName val="0"/>
          <c:showSerName val="0"/>
          <c:showPercent val="0"/>
          <c:showBubbleSize val="0"/>
        </c:dLbls>
        <c:gapWidth val="150"/>
        <c:axId val="124742656"/>
        <c:axId val="124777216"/>
      </c:barChart>
      <c:catAx>
        <c:axId val="124742656"/>
        <c:scaling>
          <c:orientation val="minMax"/>
        </c:scaling>
        <c:delete val="0"/>
        <c:axPos val="b"/>
        <c:majorTickMark val="out"/>
        <c:minorTickMark val="none"/>
        <c:tickLblPos val="nextTo"/>
        <c:crossAx val="124777216"/>
        <c:crosses val="autoZero"/>
        <c:auto val="1"/>
        <c:lblAlgn val="ctr"/>
        <c:lblOffset val="100"/>
        <c:noMultiLvlLbl val="0"/>
      </c:catAx>
      <c:valAx>
        <c:axId val="124777216"/>
        <c:scaling>
          <c:orientation val="minMax"/>
          <c:max val="100"/>
        </c:scaling>
        <c:delete val="0"/>
        <c:axPos val="l"/>
        <c:numFmt formatCode="#,##0" sourceLinked="0"/>
        <c:majorTickMark val="out"/>
        <c:minorTickMark val="none"/>
        <c:tickLblPos val="nextTo"/>
        <c:crossAx val="124742656"/>
        <c:crosses val="autoZero"/>
        <c:crossBetween val="between"/>
      </c:valAx>
    </c:plotArea>
    <c:legend>
      <c:legendPos val="r"/>
      <c:layout/>
      <c:overlay val="0"/>
    </c:legend>
    <c:plotVisOnly val="1"/>
    <c:dispBlanksAs val="gap"/>
    <c:showDLblsOverMax val="0"/>
  </c:chart>
  <c:spPr>
    <a:ln>
      <a:no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400" dirty="0" smtClean="0"/>
              <a:t>Average Scale Score </a:t>
            </a:r>
            <a:r>
              <a:rPr lang="en-US" sz="1400" dirty="0"/>
              <a:t>in </a:t>
            </a:r>
            <a:r>
              <a:rPr lang="en-US" sz="1400" dirty="0" smtClean="0"/>
              <a:t>Reading of Fourth</a:t>
            </a:r>
            <a:r>
              <a:rPr lang="en-US" sz="1400" baseline="0" dirty="0" smtClean="0"/>
              <a:t> G</a:t>
            </a:r>
            <a:r>
              <a:rPr lang="en-US" sz="1400" dirty="0" smtClean="0"/>
              <a:t>raders</a:t>
            </a:r>
            <a:endParaRPr lang="en-US" sz="1400" dirty="0"/>
          </a:p>
        </c:rich>
      </c:tx>
      <c:layout>
        <c:manualLayout>
          <c:xMode val="edge"/>
          <c:yMode val="edge"/>
          <c:x val="0.14844696969697002"/>
          <c:y val="0.15686274509803921"/>
        </c:manualLayout>
      </c:layout>
      <c:overlay val="0"/>
    </c:title>
    <c:autoTitleDeleted val="0"/>
    <c:plotArea>
      <c:layout/>
      <c:lineChart>
        <c:grouping val="standard"/>
        <c:varyColors val="0"/>
        <c:ser>
          <c:idx val="0"/>
          <c:order val="0"/>
          <c:tx>
            <c:strRef>
              <c:f>'over time'!$A$3</c:f>
              <c:strCache>
                <c:ptCount val="1"/>
                <c:pt idx="0">
                  <c:v>Average Scale Score in Reading</c:v>
                </c:pt>
              </c:strCache>
            </c:strRef>
          </c:tx>
          <c:spPr>
            <a:ln>
              <a:solidFill>
                <a:schemeClr val="tx1"/>
              </a:solidFill>
            </a:ln>
          </c:spPr>
          <c:marker>
            <c:symbol val="diamond"/>
            <c:size val="4"/>
            <c:spPr>
              <a:noFill/>
            </c:spPr>
          </c:marker>
          <c:dPt>
            <c:idx val="7"/>
            <c:marker>
              <c:symbol val="diamond"/>
              <c:size val="5"/>
            </c:marker>
            <c:bubble3D val="0"/>
          </c:dPt>
          <c:cat>
            <c:multiLvlStrRef>
              <c:f>'over time'!$B$1:$O$2</c:f>
              <c:multiLvlStrCache>
                <c:ptCount val="14"/>
                <c:lvl>
                  <c:pt idx="0">
                    <c:v>1971</c:v>
                  </c:pt>
                  <c:pt idx="1">
                    <c:v>1975</c:v>
                  </c:pt>
                  <c:pt idx="2">
                    <c:v>1980</c:v>
                  </c:pt>
                  <c:pt idx="3">
                    <c:v>1984</c:v>
                  </c:pt>
                  <c:pt idx="4">
                    <c:v>1988</c:v>
                  </c:pt>
                  <c:pt idx="5">
                    <c:v>1990</c:v>
                  </c:pt>
                  <c:pt idx="6">
                    <c:v>1992</c:v>
                  </c:pt>
                  <c:pt idx="7">
                    <c:v>1994</c:v>
                  </c:pt>
                  <c:pt idx="8">
                    <c:v>1996</c:v>
                  </c:pt>
                  <c:pt idx="9">
                    <c:v>1998 </c:v>
                  </c:pt>
                  <c:pt idx="10">
                    <c:v>1999 </c:v>
                  </c:pt>
                  <c:pt idx="11">
                    <c:v>2002 </c:v>
                  </c:pt>
                  <c:pt idx="12">
                    <c:v>2003 </c:v>
                  </c:pt>
                  <c:pt idx="13">
                    <c:v>2005 </c:v>
                  </c:pt>
                </c:lvl>
                <c:lvl>
                  <c:pt idx="1">
                    <c:v>P. L. 94-142</c:v>
                  </c:pt>
                  <c:pt idx="5">
                    <c:v>IDEAs</c:v>
                  </c:pt>
                  <c:pt idx="11">
                    <c:v>NCLB</c:v>
                  </c:pt>
                </c:lvl>
              </c:multiLvlStrCache>
            </c:multiLvlStrRef>
          </c:cat>
          <c:val>
            <c:numRef>
              <c:f>'over time'!$B$3:$O$3</c:f>
              <c:numCache>
                <c:formatCode>0</c:formatCode>
                <c:ptCount val="14"/>
                <c:pt idx="0">
                  <c:v>207.6</c:v>
                </c:pt>
                <c:pt idx="1">
                  <c:v>210</c:v>
                </c:pt>
                <c:pt idx="2">
                  <c:v>215</c:v>
                </c:pt>
                <c:pt idx="3">
                  <c:v>210.9</c:v>
                </c:pt>
                <c:pt idx="4">
                  <c:v>211.8</c:v>
                </c:pt>
                <c:pt idx="5">
                  <c:v>209.2</c:v>
                </c:pt>
                <c:pt idx="6">
                  <c:v>210.5</c:v>
                </c:pt>
                <c:pt idx="7">
                  <c:v>211</c:v>
                </c:pt>
                <c:pt idx="8">
                  <c:v>212.5</c:v>
                </c:pt>
                <c:pt idx="9">
                  <c:v>213</c:v>
                </c:pt>
                <c:pt idx="10">
                  <c:v>211.7</c:v>
                </c:pt>
                <c:pt idx="11">
                  <c:v>217</c:v>
                </c:pt>
                <c:pt idx="12">
                  <c:v>216</c:v>
                </c:pt>
                <c:pt idx="13">
                  <c:v>217</c:v>
                </c:pt>
              </c:numCache>
            </c:numRef>
          </c:val>
          <c:smooth val="0"/>
        </c:ser>
        <c:dLbls>
          <c:showLegendKey val="0"/>
          <c:showVal val="0"/>
          <c:showCatName val="0"/>
          <c:showSerName val="0"/>
          <c:showPercent val="0"/>
          <c:showBubbleSize val="0"/>
        </c:dLbls>
        <c:marker val="1"/>
        <c:smooth val="0"/>
        <c:axId val="139267456"/>
        <c:axId val="139294208"/>
      </c:lineChart>
      <c:catAx>
        <c:axId val="139267456"/>
        <c:scaling>
          <c:orientation val="minMax"/>
        </c:scaling>
        <c:delete val="0"/>
        <c:axPos val="b"/>
        <c:majorTickMark val="out"/>
        <c:minorTickMark val="none"/>
        <c:tickLblPos val="nextTo"/>
        <c:crossAx val="139294208"/>
        <c:crosses val="autoZero"/>
        <c:auto val="1"/>
        <c:lblAlgn val="ctr"/>
        <c:lblOffset val="100"/>
        <c:noMultiLvlLbl val="0"/>
      </c:catAx>
      <c:valAx>
        <c:axId val="139294208"/>
        <c:scaling>
          <c:orientation val="minMax"/>
          <c:max val="500"/>
          <c:min val="0"/>
        </c:scaling>
        <c:delete val="0"/>
        <c:axPos val="l"/>
        <c:majorGridlines>
          <c:spPr>
            <a:ln>
              <a:solidFill>
                <a:schemeClr val="bg1"/>
              </a:solidFill>
            </a:ln>
          </c:spPr>
        </c:majorGridlines>
        <c:numFmt formatCode="0" sourceLinked="1"/>
        <c:majorTickMark val="out"/>
        <c:minorTickMark val="none"/>
        <c:tickLblPos val="nextTo"/>
        <c:crossAx val="139267456"/>
        <c:crosses val="autoZero"/>
        <c:crossBetween val="between"/>
      </c:valAx>
    </c:plotArea>
    <c:plotVisOnly val="1"/>
    <c:dispBlanksAs val="gap"/>
    <c:showDLblsOverMax val="0"/>
  </c:chart>
  <c:txPr>
    <a:bodyPr/>
    <a:lstStyle/>
    <a:p>
      <a:pPr>
        <a:defRPr>
          <a:latin typeface="+mn-lt"/>
          <a:cs typeface="Arial" pitchFamily="34" charset="0"/>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400" dirty="0" smtClean="0"/>
              <a:t>Average </a:t>
            </a:r>
            <a:r>
              <a:rPr lang="en-US" sz="1400" dirty="0"/>
              <a:t>R</a:t>
            </a:r>
            <a:r>
              <a:rPr lang="en-US" sz="1400" dirty="0" smtClean="0"/>
              <a:t>eading </a:t>
            </a:r>
            <a:r>
              <a:rPr lang="en-US" sz="1400" dirty="0"/>
              <a:t>S</a:t>
            </a:r>
            <a:r>
              <a:rPr lang="en-US" sz="1400" dirty="0" smtClean="0"/>
              <a:t>cale </a:t>
            </a:r>
            <a:r>
              <a:rPr lang="en-US" sz="1400" dirty="0"/>
              <a:t>S</a:t>
            </a:r>
            <a:r>
              <a:rPr lang="en-US" sz="1400" dirty="0" smtClean="0"/>
              <a:t>cores </a:t>
            </a:r>
            <a:r>
              <a:rPr lang="en-US" sz="1400" dirty="0"/>
              <a:t>by </a:t>
            </a:r>
            <a:r>
              <a:rPr lang="en-US" sz="1400" dirty="0" smtClean="0"/>
              <a:t>Grade</a:t>
            </a:r>
            <a:endParaRPr lang="en-US" sz="1400" dirty="0"/>
          </a:p>
        </c:rich>
      </c:tx>
      <c:layout/>
      <c:overlay val="1"/>
    </c:title>
    <c:autoTitleDeleted val="0"/>
    <c:plotArea>
      <c:layout/>
      <c:lineChart>
        <c:grouping val="standard"/>
        <c:varyColors val="0"/>
        <c:ser>
          <c:idx val="2"/>
          <c:order val="0"/>
          <c:tx>
            <c:strRef>
              <c:f>'A-23-1'!$A$32</c:f>
              <c:strCache>
                <c:ptCount val="1"/>
                <c:pt idx="0">
                  <c:v>Grade 12</c:v>
                </c:pt>
              </c:strCache>
            </c:strRef>
          </c:tx>
          <c:spPr>
            <a:ln w="15875"/>
          </c:spPr>
          <c:marker>
            <c:symbol val="none"/>
          </c:marker>
          <c:val>
            <c:numRef>
              <c:f>('A-23-1'!$B$33,'A-23-1'!$C$33,'A-23-1'!$D$33,'A-23-1'!$E$33,'A-23-1'!$F$33,'A-23-1'!$G$32,'A-23-1'!$H$33,'A-23-1'!$I$32,'A-23-1'!$J$33,'A-23-1'!$K$32)</c:f>
              <c:numCache>
                <c:formatCode>0</c:formatCode>
                <c:ptCount val="10"/>
                <c:pt idx="0">
                  <c:v>292</c:v>
                </c:pt>
                <c:pt idx="1">
                  <c:v>287</c:v>
                </c:pt>
                <c:pt idx="2">
                  <c:v>291</c:v>
                </c:pt>
                <c:pt idx="3">
                  <c:v>290</c:v>
                </c:pt>
                <c:pt idx="4">
                  <c:v>287</c:v>
                </c:pt>
                <c:pt idx="5">
                  <c:v>287</c:v>
                </c:pt>
                <c:pt idx="6">
                  <c:v>286</c:v>
                </c:pt>
                <c:pt idx="7">
                  <c:v>286</c:v>
                </c:pt>
                <c:pt idx="8">
                  <c:v>288</c:v>
                </c:pt>
                <c:pt idx="9">
                  <c:v>288</c:v>
                </c:pt>
              </c:numCache>
            </c:numRef>
          </c:val>
          <c:smooth val="0"/>
        </c:ser>
        <c:ser>
          <c:idx val="1"/>
          <c:order val="1"/>
          <c:tx>
            <c:strRef>
              <c:f>'A-23-1'!$A$19</c:f>
              <c:strCache>
                <c:ptCount val="1"/>
                <c:pt idx="0">
                  <c:v>Grade 8</c:v>
                </c:pt>
              </c:strCache>
            </c:strRef>
          </c:tx>
          <c:spPr>
            <a:ln w="15875"/>
          </c:spPr>
          <c:marker>
            <c:symbol val="none"/>
          </c:marker>
          <c:val>
            <c:numRef>
              <c:f>'A-23-1'!$B$20:$K$20</c:f>
              <c:numCache>
                <c:formatCode>0</c:formatCode>
                <c:ptCount val="10"/>
                <c:pt idx="0">
                  <c:v>260.03767623769102</c:v>
                </c:pt>
                <c:pt idx="1">
                  <c:v>259.64312232950601</c:v>
                </c:pt>
                <c:pt idx="2">
                  <c:v>263.62586886753701</c:v>
                </c:pt>
                <c:pt idx="3">
                  <c:v>262.939002183963</c:v>
                </c:pt>
                <c:pt idx="4">
                  <c:v>264.34194097529098</c:v>
                </c:pt>
                <c:pt idx="5">
                  <c:v>263.29027338691901</c:v>
                </c:pt>
                <c:pt idx="6">
                  <c:v>262.16965885557499</c:v>
                </c:pt>
                <c:pt idx="7">
                  <c:v>262.79167798508303</c:v>
                </c:pt>
                <c:pt idx="8">
                  <c:v>264.009995529273</c:v>
                </c:pt>
                <c:pt idx="9" formatCode="#,##0">
                  <c:v>265.19876059329403</c:v>
                </c:pt>
              </c:numCache>
            </c:numRef>
          </c:val>
          <c:smooth val="0"/>
        </c:ser>
        <c:ser>
          <c:idx val="0"/>
          <c:order val="2"/>
          <c:tx>
            <c:strRef>
              <c:f>'A-23-1'!$A$6</c:f>
              <c:strCache>
                <c:ptCount val="1"/>
                <c:pt idx="0">
                  <c:v>Grade 4</c:v>
                </c:pt>
              </c:strCache>
            </c:strRef>
          </c:tx>
          <c:spPr>
            <a:ln w="15875"/>
          </c:spPr>
          <c:marker>
            <c:symbol val="none"/>
          </c:marker>
          <c:cat>
            <c:strRef>
              <c:f>'A-23-1'!$B$5:$K$5</c:f>
              <c:strCache>
                <c:ptCount val="10"/>
                <c:pt idx="0">
                  <c:v>1992</c:v>
                </c:pt>
                <c:pt idx="1">
                  <c:v>1994</c:v>
                </c:pt>
                <c:pt idx="2">
                  <c:v>1998</c:v>
                </c:pt>
                <c:pt idx="3">
                  <c:v>1998</c:v>
                </c:pt>
                <c:pt idx="4">
                  <c:v>2002</c:v>
                </c:pt>
                <c:pt idx="5">
                  <c:v>2003</c:v>
                </c:pt>
                <c:pt idx="6">
                  <c:v>2005</c:v>
                </c:pt>
                <c:pt idx="7">
                  <c:v>2007</c:v>
                </c:pt>
                <c:pt idx="8">
                  <c:v>2009</c:v>
                </c:pt>
                <c:pt idx="9">
                  <c:v>2011</c:v>
                </c:pt>
              </c:strCache>
            </c:strRef>
          </c:cat>
          <c:val>
            <c:numRef>
              <c:f>'A-23-1'!$B$7:$K$7</c:f>
              <c:numCache>
                <c:formatCode>0</c:formatCode>
                <c:ptCount val="10"/>
                <c:pt idx="0">
                  <c:v>216.737233780509</c:v>
                </c:pt>
                <c:pt idx="1">
                  <c:v>214.261426003004</c:v>
                </c:pt>
                <c:pt idx="2">
                  <c:v>217.31939403283701</c:v>
                </c:pt>
                <c:pt idx="3">
                  <c:v>214.766393936642</c:v>
                </c:pt>
                <c:pt idx="4">
                  <c:v>218.584045295246</c:v>
                </c:pt>
                <c:pt idx="5">
                  <c:v>218.23619516439001</c:v>
                </c:pt>
                <c:pt idx="6">
                  <c:v>218.98346265582799</c:v>
                </c:pt>
                <c:pt idx="7">
                  <c:v>220.988929569513</c:v>
                </c:pt>
                <c:pt idx="8">
                  <c:v>220.94494004277001</c:v>
                </c:pt>
                <c:pt idx="9" formatCode="#,##0">
                  <c:v>221.214563315162</c:v>
                </c:pt>
              </c:numCache>
            </c:numRef>
          </c:val>
          <c:smooth val="0"/>
        </c:ser>
        <c:dLbls>
          <c:showLegendKey val="0"/>
          <c:showVal val="0"/>
          <c:showCatName val="0"/>
          <c:showSerName val="0"/>
          <c:showPercent val="0"/>
          <c:showBubbleSize val="0"/>
        </c:dLbls>
        <c:marker val="1"/>
        <c:smooth val="0"/>
        <c:axId val="138388992"/>
        <c:axId val="138390528"/>
      </c:lineChart>
      <c:catAx>
        <c:axId val="138388992"/>
        <c:scaling>
          <c:orientation val="minMax"/>
        </c:scaling>
        <c:delete val="0"/>
        <c:axPos val="b"/>
        <c:majorTickMark val="out"/>
        <c:minorTickMark val="none"/>
        <c:tickLblPos val="nextTo"/>
        <c:txPr>
          <a:bodyPr rot="-2700000"/>
          <a:lstStyle/>
          <a:p>
            <a:pPr>
              <a:defRPr/>
            </a:pPr>
            <a:endParaRPr lang="en-US"/>
          </a:p>
        </c:txPr>
        <c:crossAx val="138390528"/>
        <c:crosses val="autoZero"/>
        <c:auto val="1"/>
        <c:lblAlgn val="ctr"/>
        <c:lblOffset val="100"/>
        <c:noMultiLvlLbl val="0"/>
      </c:catAx>
      <c:valAx>
        <c:axId val="138390528"/>
        <c:scaling>
          <c:orientation val="minMax"/>
          <c:max val="500"/>
          <c:min val="0"/>
        </c:scaling>
        <c:delete val="0"/>
        <c:axPos val="l"/>
        <c:numFmt formatCode="0" sourceLinked="1"/>
        <c:majorTickMark val="out"/>
        <c:minorTickMark val="none"/>
        <c:tickLblPos val="nextTo"/>
        <c:crossAx val="138388992"/>
        <c:crosses val="autoZero"/>
        <c:crossBetween val="between"/>
      </c:valAx>
    </c:plotArea>
    <c:legend>
      <c:legendPos val="r"/>
      <c:layout/>
      <c:overlay val="0"/>
    </c:legend>
    <c:plotVisOnly val="1"/>
    <c:dispBlanksAs val="gap"/>
    <c:showDLblsOverMax val="0"/>
  </c:chart>
  <c:spPr>
    <a:ln>
      <a:noFill/>
    </a:ln>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'table-rgp-1'!$A$12</c:f>
              <c:strCache>
                <c:ptCount val="1"/>
                <c:pt idx="0">
                  <c:v>White</c:v>
                </c:pt>
              </c:strCache>
            </c:strRef>
          </c:tx>
          <c:spPr>
            <a:ln w="15875"/>
          </c:spPr>
          <c:marker>
            <c:symbol val="none"/>
          </c:marker>
          <c:cat>
            <c:strRef>
              <c:f>('table-rgp-1'!$B$3,'table-rgp-1'!$D$3,'table-rgp-1'!$F$3,'table-rgp-1'!$H$3,'table-rgp-1'!$J$3,'table-rgp-1'!$L$3,'table-rgp-1'!$N$3,'table-rgp-1'!$P$3,'table-rgp-1'!$R$3,'table-rgp-1'!$U$3,'table-rgp-1'!$W$3)</c:f>
              <c:strCache>
                <c:ptCount val="11"/>
                <c:pt idx="0">
                  <c:v>1992</c:v>
                </c:pt>
                <c:pt idx="1">
                  <c:v>1994</c:v>
                </c:pt>
                <c:pt idx="2">
                  <c:v>1998</c:v>
                </c:pt>
                <c:pt idx="3">
                  <c:v>1998</c:v>
                </c:pt>
                <c:pt idx="4">
                  <c:v>2000</c:v>
                </c:pt>
                <c:pt idx="5">
                  <c:v>2000</c:v>
                </c:pt>
                <c:pt idx="6">
                  <c:v>2002</c:v>
                </c:pt>
                <c:pt idx="7">
                  <c:v>2003</c:v>
                </c:pt>
                <c:pt idx="8">
                  <c:v>2005</c:v>
                </c:pt>
                <c:pt idx="9">
                  <c:v>2007</c:v>
                </c:pt>
                <c:pt idx="10">
                  <c:v>2009</c:v>
                </c:pt>
              </c:strCache>
            </c:strRef>
          </c:cat>
          <c:val>
            <c:numRef>
              <c:f>('table-rgp-1'!$B$12,'table-rgp-1'!$D$12,'table-rgp-1'!$F$12,'table-rgp-1'!$H$12,'table-rgp-1'!$J$12,'table-rgp-1'!$L$12,'table-rgp-1'!$N$12,'table-rgp-1'!$P$12,'table-rgp-1'!$R$12,'table-rgp-1'!$U$12,'table-rgp-1'!$W$12)</c:f>
              <c:numCache>
                <c:formatCode>0;[Red]0</c:formatCode>
                <c:ptCount val="11"/>
                <c:pt idx="0">
                  <c:v>224.27722066052701</c:v>
                </c:pt>
                <c:pt idx="1">
                  <c:v>223.526214124527</c:v>
                </c:pt>
                <c:pt idx="2">
                  <c:v>225.912032080166</c:v>
                </c:pt>
                <c:pt idx="3">
                  <c:v>224.723396036862</c:v>
                </c:pt>
                <c:pt idx="4">
                  <c:v>225.47586447018401</c:v>
                </c:pt>
                <c:pt idx="5">
                  <c:v>224.272235434414</c:v>
                </c:pt>
                <c:pt idx="6">
                  <c:v>228.55945205643999</c:v>
                </c:pt>
                <c:pt idx="7">
                  <c:v>228.58313151989299</c:v>
                </c:pt>
                <c:pt idx="8">
                  <c:v>228.93266647040801</c:v>
                </c:pt>
                <c:pt idx="9">
                  <c:v>230.544649311402</c:v>
                </c:pt>
                <c:pt idx="10">
                  <c:v>230.28932627690801</c:v>
                </c:pt>
              </c:numCache>
            </c:numRef>
          </c:val>
          <c:smooth val="0"/>
        </c:ser>
        <c:ser>
          <c:idx val="1"/>
          <c:order val="1"/>
          <c:tx>
            <c:strRef>
              <c:f>'table-rgp-1'!$A$13</c:f>
              <c:strCache>
                <c:ptCount val="1"/>
                <c:pt idx="0">
                  <c:v>Black</c:v>
                </c:pt>
              </c:strCache>
            </c:strRef>
          </c:tx>
          <c:spPr>
            <a:ln w="15875"/>
          </c:spPr>
          <c:marker>
            <c:symbol val="none"/>
          </c:marker>
          <c:cat>
            <c:strRef>
              <c:f>('table-rgp-1'!$B$3,'table-rgp-1'!$D$3,'table-rgp-1'!$F$3,'table-rgp-1'!$H$3,'table-rgp-1'!$J$3,'table-rgp-1'!$L$3,'table-rgp-1'!$N$3,'table-rgp-1'!$P$3,'table-rgp-1'!$R$3,'table-rgp-1'!$U$3,'table-rgp-1'!$W$3)</c:f>
              <c:strCache>
                <c:ptCount val="11"/>
                <c:pt idx="0">
                  <c:v>1992</c:v>
                </c:pt>
                <c:pt idx="1">
                  <c:v>1994</c:v>
                </c:pt>
                <c:pt idx="2">
                  <c:v>1998</c:v>
                </c:pt>
                <c:pt idx="3">
                  <c:v>1998</c:v>
                </c:pt>
                <c:pt idx="4">
                  <c:v>2000</c:v>
                </c:pt>
                <c:pt idx="5">
                  <c:v>2000</c:v>
                </c:pt>
                <c:pt idx="6">
                  <c:v>2002</c:v>
                </c:pt>
                <c:pt idx="7">
                  <c:v>2003</c:v>
                </c:pt>
                <c:pt idx="8">
                  <c:v>2005</c:v>
                </c:pt>
                <c:pt idx="9">
                  <c:v>2007</c:v>
                </c:pt>
                <c:pt idx="10">
                  <c:v>2009</c:v>
                </c:pt>
              </c:strCache>
            </c:strRef>
          </c:cat>
          <c:val>
            <c:numRef>
              <c:f>('table-rgp-1'!$B$13,'table-rgp-1'!$D$13,'table-rgp-1'!$F$13,'table-rgp-1'!$H$13,'table-rgp-1'!$J$13,'table-rgp-1'!$L$13,'table-rgp-1'!$N$13,'table-rgp-1'!$P$13,'table-rgp-1'!$R$13,'table-rgp-1'!$U$13,'table-rgp-1'!$W$13)</c:f>
              <c:numCache>
                <c:formatCode>0;[Red]0</c:formatCode>
                <c:ptCount val="11"/>
                <c:pt idx="0">
                  <c:v>192</c:v>
                </c:pt>
                <c:pt idx="1">
                  <c:v>185.30179809197301</c:v>
                </c:pt>
                <c:pt idx="2">
                  <c:v>193.34597286980801</c:v>
                </c:pt>
                <c:pt idx="3">
                  <c:v>192.90914149013199</c:v>
                </c:pt>
                <c:pt idx="4">
                  <c:v>191.216704341498</c:v>
                </c:pt>
                <c:pt idx="5">
                  <c:v>190.19788632708199</c:v>
                </c:pt>
                <c:pt idx="6">
                  <c:v>198.75019036441699</c:v>
                </c:pt>
                <c:pt idx="7">
                  <c:v>197.94551375582901</c:v>
                </c:pt>
                <c:pt idx="8">
                  <c:v>199.82596901412401</c:v>
                </c:pt>
                <c:pt idx="9">
                  <c:v>203.40123364790799</c:v>
                </c:pt>
                <c:pt idx="10">
                  <c:v>204.514651280414</c:v>
                </c:pt>
              </c:numCache>
            </c:numRef>
          </c:val>
          <c:smooth val="0"/>
        </c:ser>
        <c:ser>
          <c:idx val="2"/>
          <c:order val="2"/>
          <c:tx>
            <c:strRef>
              <c:f>'table-rgp-1'!$A$14</c:f>
              <c:strCache>
                <c:ptCount val="1"/>
                <c:pt idx="0">
                  <c:v>Hispanic</c:v>
                </c:pt>
              </c:strCache>
            </c:strRef>
          </c:tx>
          <c:spPr>
            <a:ln w="15875"/>
          </c:spPr>
          <c:marker>
            <c:symbol val="none"/>
          </c:marker>
          <c:cat>
            <c:strRef>
              <c:f>('table-rgp-1'!$B$3,'table-rgp-1'!$D$3,'table-rgp-1'!$F$3,'table-rgp-1'!$H$3,'table-rgp-1'!$J$3,'table-rgp-1'!$L$3,'table-rgp-1'!$N$3,'table-rgp-1'!$P$3,'table-rgp-1'!$R$3,'table-rgp-1'!$U$3,'table-rgp-1'!$W$3)</c:f>
              <c:strCache>
                <c:ptCount val="11"/>
                <c:pt idx="0">
                  <c:v>1992</c:v>
                </c:pt>
                <c:pt idx="1">
                  <c:v>1994</c:v>
                </c:pt>
                <c:pt idx="2">
                  <c:v>1998</c:v>
                </c:pt>
                <c:pt idx="3">
                  <c:v>1998</c:v>
                </c:pt>
                <c:pt idx="4">
                  <c:v>2000</c:v>
                </c:pt>
                <c:pt idx="5">
                  <c:v>2000</c:v>
                </c:pt>
                <c:pt idx="6">
                  <c:v>2002</c:v>
                </c:pt>
                <c:pt idx="7">
                  <c:v>2003</c:v>
                </c:pt>
                <c:pt idx="8">
                  <c:v>2005</c:v>
                </c:pt>
                <c:pt idx="9">
                  <c:v>2007</c:v>
                </c:pt>
                <c:pt idx="10">
                  <c:v>2009</c:v>
                </c:pt>
              </c:strCache>
            </c:strRef>
          </c:cat>
          <c:val>
            <c:numRef>
              <c:f>('table-rgp-1'!$B$14,'table-rgp-1'!$D$14,'table-rgp-1'!$F$14,'table-rgp-1'!$H$14,'table-rgp-1'!$J$14,'table-rgp-1'!$L$14,'table-rgp-1'!$N$14,'table-rgp-1'!$P$14,'table-rgp-1'!$R$14,'table-rgp-1'!$U$14,'table-rgp-1'!$W$14)</c:f>
              <c:numCache>
                <c:formatCode>0;[Red]0</c:formatCode>
                <c:ptCount val="11"/>
                <c:pt idx="0">
                  <c:v>196.80238657353601</c:v>
                </c:pt>
                <c:pt idx="1">
                  <c:v>188.42641730740999</c:v>
                </c:pt>
                <c:pt idx="2">
                  <c:v>195.04191141302701</c:v>
                </c:pt>
                <c:pt idx="3">
                  <c:v>192.59453801349099</c:v>
                </c:pt>
                <c:pt idx="4">
                  <c:v>196.57633946422499</c:v>
                </c:pt>
                <c:pt idx="5">
                  <c:v>189.51799811234901</c:v>
                </c:pt>
                <c:pt idx="6">
                  <c:v>200.91652924109101</c:v>
                </c:pt>
                <c:pt idx="7">
                  <c:v>200.48676351519799</c:v>
                </c:pt>
                <c:pt idx="8">
                  <c:v>202.54314267905301</c:v>
                </c:pt>
                <c:pt idx="9">
                  <c:v>204.72122117531501</c:v>
                </c:pt>
                <c:pt idx="10">
                  <c:v>205.09358250508799</c:v>
                </c:pt>
              </c:numCache>
            </c:numRef>
          </c:val>
          <c:smooth val="0"/>
        </c:ser>
        <c:dLbls>
          <c:showLegendKey val="0"/>
          <c:showVal val="0"/>
          <c:showCatName val="0"/>
          <c:showSerName val="0"/>
          <c:showPercent val="0"/>
          <c:showBubbleSize val="0"/>
        </c:dLbls>
        <c:marker val="1"/>
        <c:smooth val="0"/>
        <c:axId val="139439104"/>
        <c:axId val="139440896"/>
      </c:lineChart>
      <c:catAx>
        <c:axId val="139439104"/>
        <c:scaling>
          <c:orientation val="minMax"/>
        </c:scaling>
        <c:delete val="0"/>
        <c:axPos val="b"/>
        <c:numFmt formatCode="General" sourceLinked="1"/>
        <c:majorTickMark val="out"/>
        <c:minorTickMark val="none"/>
        <c:tickLblPos val="nextTo"/>
        <c:txPr>
          <a:bodyPr rot="-3600000"/>
          <a:lstStyle/>
          <a:p>
            <a:pPr>
              <a:defRPr/>
            </a:pPr>
            <a:endParaRPr lang="en-US"/>
          </a:p>
        </c:txPr>
        <c:crossAx val="139440896"/>
        <c:crosses val="autoZero"/>
        <c:auto val="1"/>
        <c:lblAlgn val="ctr"/>
        <c:lblOffset val="100"/>
        <c:noMultiLvlLbl val="0"/>
      </c:catAx>
      <c:valAx>
        <c:axId val="139440896"/>
        <c:scaling>
          <c:orientation val="minMax"/>
          <c:max val="500"/>
          <c:min val="0"/>
        </c:scaling>
        <c:delete val="0"/>
        <c:axPos val="l"/>
        <c:numFmt formatCode="0;[Red]0" sourceLinked="1"/>
        <c:majorTickMark val="out"/>
        <c:minorTickMark val="none"/>
        <c:tickLblPos val="nextTo"/>
        <c:crossAx val="139439104"/>
        <c:crosses val="autoZero"/>
        <c:crossBetween val="between"/>
      </c:valAx>
    </c:plotArea>
    <c:legend>
      <c:legendPos val="r"/>
      <c:layout/>
      <c:overlay val="0"/>
    </c:legend>
    <c:plotVisOnly val="1"/>
    <c:dispBlanksAs val="gap"/>
    <c:showDLblsOverMax val="0"/>
  </c:chart>
  <c:spPr>
    <a:ln>
      <a:noFill/>
    </a:ln>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400" b="1" i="0" u="none" strike="noStrike" baseline="0" smtClean="0"/>
              <a:t>Suspension Risk by Race/Ethnicity</a:t>
            </a:r>
          </a:p>
        </c:rich>
      </c:tx>
      <c:layout>
        <c:manualLayout>
          <c:xMode val="edge"/>
          <c:yMode val="edge"/>
          <c:x val="0.37013888888888891"/>
          <c:y val="2.7777777777777776E-2"/>
        </c:manualLayout>
      </c:layout>
      <c:overlay val="1"/>
    </c:title>
    <c:autoTitleDeleted val="0"/>
    <c:plotArea>
      <c:layout/>
      <c:barChart>
        <c:barDir val="col"/>
        <c:grouping val="clustered"/>
        <c:varyColors val="0"/>
        <c:ser>
          <c:idx val="0"/>
          <c:order val="0"/>
          <c:tx>
            <c:strRef>
              <c:f>Sheet2!$C$2</c:f>
              <c:strCache>
                <c:ptCount val="1"/>
                <c:pt idx="0">
                  <c:v>A1</c:v>
                </c:pt>
              </c:strCache>
            </c:strRef>
          </c:tx>
          <c:invertIfNegative val="0"/>
          <c:dLbls>
            <c:showLegendKey val="0"/>
            <c:showVal val="1"/>
            <c:showCatName val="0"/>
            <c:showSerName val="0"/>
            <c:showPercent val="0"/>
            <c:showBubbleSize val="0"/>
            <c:showLeaderLines val="0"/>
          </c:dLbls>
          <c:cat>
            <c:strRef>
              <c:f>(Sheet2!$H$1,Sheet2!$I$1)</c:f>
              <c:strCache>
                <c:ptCount val="2"/>
                <c:pt idx="0">
                  <c:v>AA</c:v>
                </c:pt>
                <c:pt idx="1">
                  <c:v>W</c:v>
                </c:pt>
              </c:strCache>
            </c:strRef>
          </c:cat>
          <c:val>
            <c:numRef>
              <c:f>Sheet2!$H$2:$I$2</c:f>
              <c:numCache>
                <c:formatCode>0.0</c:formatCode>
                <c:ptCount val="2"/>
                <c:pt idx="0">
                  <c:v>25.3</c:v>
                </c:pt>
                <c:pt idx="1">
                  <c:v>3.9</c:v>
                </c:pt>
              </c:numCache>
            </c:numRef>
          </c:val>
        </c:ser>
        <c:ser>
          <c:idx val="1"/>
          <c:order val="1"/>
          <c:tx>
            <c:strRef>
              <c:f>Sheet2!$C$3</c:f>
              <c:strCache>
                <c:ptCount val="1"/>
                <c:pt idx="0">
                  <c:v>B25</c:v>
                </c:pt>
              </c:strCache>
            </c:strRef>
          </c:tx>
          <c:invertIfNegative val="0"/>
          <c:dLbls>
            <c:showLegendKey val="0"/>
            <c:showVal val="1"/>
            <c:showCatName val="0"/>
            <c:showSerName val="0"/>
            <c:showPercent val="0"/>
            <c:showBubbleSize val="0"/>
            <c:showLeaderLines val="0"/>
          </c:dLbls>
          <c:val>
            <c:numRef>
              <c:f>(Sheet2!$H$3,Sheet2!$I$3)</c:f>
              <c:numCache>
                <c:formatCode>0.0</c:formatCode>
                <c:ptCount val="2"/>
                <c:pt idx="0">
                  <c:v>16.3</c:v>
                </c:pt>
                <c:pt idx="1">
                  <c:v>6.1</c:v>
                </c:pt>
              </c:numCache>
            </c:numRef>
          </c:val>
        </c:ser>
        <c:ser>
          <c:idx val="2"/>
          <c:order val="2"/>
          <c:tx>
            <c:strRef>
              <c:f>Sheet2!$C$4</c:f>
              <c:strCache>
                <c:ptCount val="1"/>
                <c:pt idx="0">
                  <c:v>C34</c:v>
                </c:pt>
              </c:strCache>
            </c:strRef>
          </c:tx>
          <c:invertIfNegative val="0"/>
          <c:dLbls>
            <c:showLegendKey val="0"/>
            <c:showVal val="1"/>
            <c:showCatName val="0"/>
            <c:showSerName val="0"/>
            <c:showPercent val="0"/>
            <c:showBubbleSize val="0"/>
            <c:showLeaderLines val="0"/>
          </c:dLbls>
          <c:val>
            <c:numRef>
              <c:f>(Sheet2!$H$4,Sheet2!$I$4)</c:f>
              <c:numCache>
                <c:formatCode>0.0</c:formatCode>
                <c:ptCount val="2"/>
                <c:pt idx="0">
                  <c:v>12.5</c:v>
                </c:pt>
                <c:pt idx="1">
                  <c:v>4.9000000000000004</c:v>
                </c:pt>
              </c:numCache>
            </c:numRef>
          </c:val>
        </c:ser>
        <c:ser>
          <c:idx val="3"/>
          <c:order val="3"/>
          <c:tx>
            <c:strRef>
              <c:f>Sheet2!$C$5</c:f>
              <c:strCache>
                <c:ptCount val="1"/>
                <c:pt idx="0">
                  <c:v>D40</c:v>
                </c:pt>
              </c:strCache>
            </c:strRef>
          </c:tx>
          <c:invertIfNegative val="0"/>
          <c:dLbls>
            <c:showLegendKey val="0"/>
            <c:showVal val="1"/>
            <c:showCatName val="0"/>
            <c:showSerName val="0"/>
            <c:showPercent val="0"/>
            <c:showBubbleSize val="0"/>
            <c:showLeaderLines val="0"/>
          </c:dLbls>
          <c:val>
            <c:numRef>
              <c:f>(Sheet2!$H$5,Sheet2!$I$5)</c:f>
              <c:numCache>
                <c:formatCode>0.0</c:formatCode>
                <c:ptCount val="2"/>
                <c:pt idx="0">
                  <c:v>6.2</c:v>
                </c:pt>
                <c:pt idx="1">
                  <c:v>2.1</c:v>
                </c:pt>
              </c:numCache>
            </c:numRef>
          </c:val>
        </c:ser>
        <c:dLbls>
          <c:showLegendKey val="0"/>
          <c:showVal val="0"/>
          <c:showCatName val="0"/>
          <c:showSerName val="0"/>
          <c:showPercent val="0"/>
          <c:showBubbleSize val="0"/>
        </c:dLbls>
        <c:gapWidth val="150"/>
        <c:axId val="139119616"/>
        <c:axId val="139129600"/>
      </c:barChart>
      <c:catAx>
        <c:axId val="139119616"/>
        <c:scaling>
          <c:orientation val="minMax"/>
        </c:scaling>
        <c:delete val="0"/>
        <c:axPos val="b"/>
        <c:majorTickMark val="out"/>
        <c:minorTickMark val="none"/>
        <c:tickLblPos val="nextTo"/>
        <c:crossAx val="139129600"/>
        <c:crosses val="autoZero"/>
        <c:auto val="1"/>
        <c:lblAlgn val="ctr"/>
        <c:lblOffset val="100"/>
        <c:noMultiLvlLbl val="0"/>
      </c:catAx>
      <c:valAx>
        <c:axId val="139129600"/>
        <c:scaling>
          <c:orientation val="minMax"/>
        </c:scaling>
        <c:delete val="0"/>
        <c:axPos val="l"/>
        <c:numFmt formatCode="0.0" sourceLinked="1"/>
        <c:majorTickMark val="out"/>
        <c:minorTickMark val="none"/>
        <c:tickLblPos val="nextTo"/>
        <c:crossAx val="139119616"/>
        <c:crosses val="autoZero"/>
        <c:crossBetween val="between"/>
      </c:valAx>
      <c:spPr>
        <a:noFill/>
        <a:ln w="25400">
          <a:noFill/>
        </a:ln>
      </c:spPr>
    </c:plotArea>
    <c:legend>
      <c:legendPos val="r"/>
      <c:layout/>
      <c:overlay val="0"/>
    </c:legend>
    <c:plotVisOnly val="1"/>
    <c:dispBlanksAs val="gap"/>
    <c:showDLblsOverMax val="0"/>
  </c:chart>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A85910C-841A-4770-8850-B1893A9DF604}" type="doc">
      <dgm:prSet loTypeId="urn:microsoft.com/office/officeart/2005/8/layout/list1" loCatId="list" qsTypeId="urn:microsoft.com/office/officeart/2005/8/quickstyle/3d3" qsCatId="3D" csTypeId="urn:microsoft.com/office/officeart/2005/8/colors/accent2_2" csCatId="accent2" phldr="1"/>
      <dgm:spPr/>
      <dgm:t>
        <a:bodyPr/>
        <a:lstStyle/>
        <a:p>
          <a:endParaRPr lang="en-US"/>
        </a:p>
      </dgm:t>
    </dgm:pt>
    <dgm:pt modelId="{A9B54138-0C0B-4B41-AE76-E45327B1386A}">
      <dgm:prSet phldrT="[Text]" custT="1"/>
      <dgm:spPr/>
      <dgm:t>
        <a:bodyPr/>
        <a:lstStyle/>
        <a:p>
          <a:r>
            <a:rPr lang="en-US" sz="2400" b="0" dirty="0" smtClean="0">
              <a:latin typeface="+mj-lt"/>
            </a:rPr>
            <a:t>Exploration &amp; Adoption</a:t>
          </a:r>
        </a:p>
      </dgm:t>
    </dgm:pt>
    <dgm:pt modelId="{C15114FA-858E-4CC7-970D-317A88EF07AA}" type="parTrans" cxnId="{F3E87748-4CBA-47AA-B4BD-2DCE1575A622}">
      <dgm:prSet/>
      <dgm:spPr/>
      <dgm:t>
        <a:bodyPr/>
        <a:lstStyle/>
        <a:p>
          <a:endParaRPr lang="en-US"/>
        </a:p>
      </dgm:t>
    </dgm:pt>
    <dgm:pt modelId="{3416F508-DFDB-4688-A8E9-F5C641F659AE}" type="sibTrans" cxnId="{F3E87748-4CBA-47AA-B4BD-2DCE1575A622}">
      <dgm:prSet/>
      <dgm:spPr/>
      <dgm:t>
        <a:bodyPr/>
        <a:lstStyle/>
        <a:p>
          <a:endParaRPr lang="en-US"/>
        </a:p>
      </dgm:t>
    </dgm:pt>
    <dgm:pt modelId="{954AAE81-35C4-4C12-B62B-8709AEF99FD6}">
      <dgm:prSet phldrT="[Text]" custT="1"/>
      <dgm:spPr/>
      <dgm:t>
        <a:bodyPr/>
        <a:lstStyle/>
        <a:p>
          <a:r>
            <a:rPr lang="en-US" sz="2400" b="0" dirty="0" smtClean="0">
              <a:latin typeface="+mj-lt"/>
            </a:rPr>
            <a:t>Installation</a:t>
          </a:r>
          <a:endParaRPr lang="en-US" sz="2400" b="0" dirty="0">
            <a:latin typeface="+mj-lt"/>
          </a:endParaRPr>
        </a:p>
      </dgm:t>
    </dgm:pt>
    <dgm:pt modelId="{A8C4E290-19C4-45DD-8B7F-7FF42A3CD0C3}" type="parTrans" cxnId="{6B750B97-D182-4750-B489-5BD422762C08}">
      <dgm:prSet/>
      <dgm:spPr/>
      <dgm:t>
        <a:bodyPr/>
        <a:lstStyle/>
        <a:p>
          <a:endParaRPr lang="en-US"/>
        </a:p>
      </dgm:t>
    </dgm:pt>
    <dgm:pt modelId="{1060B8FA-63BC-4FD0-A65B-8BDE3C2CC7A4}" type="sibTrans" cxnId="{6B750B97-D182-4750-B489-5BD422762C08}">
      <dgm:prSet/>
      <dgm:spPr/>
      <dgm:t>
        <a:bodyPr/>
        <a:lstStyle/>
        <a:p>
          <a:endParaRPr lang="en-US"/>
        </a:p>
      </dgm:t>
    </dgm:pt>
    <dgm:pt modelId="{BCDC602B-6184-4667-A139-DDACE59DF40A}">
      <dgm:prSet phldrT="[Text]" custT="1"/>
      <dgm:spPr/>
      <dgm:t>
        <a:bodyPr/>
        <a:lstStyle/>
        <a:p>
          <a:r>
            <a:rPr lang="en-US" sz="2400" b="0" dirty="0" smtClean="0">
              <a:latin typeface="+mj-lt"/>
            </a:rPr>
            <a:t>Initial Implementation</a:t>
          </a:r>
          <a:endParaRPr lang="en-US" sz="2400" b="0" dirty="0">
            <a:latin typeface="+mj-lt"/>
          </a:endParaRPr>
        </a:p>
      </dgm:t>
    </dgm:pt>
    <dgm:pt modelId="{B6838095-522D-4DE9-BE9E-3BB75D39E16B}" type="parTrans" cxnId="{92DCFC75-A0E9-4AE6-B3DB-6E19991DE262}">
      <dgm:prSet/>
      <dgm:spPr/>
      <dgm:t>
        <a:bodyPr/>
        <a:lstStyle/>
        <a:p>
          <a:endParaRPr lang="en-US"/>
        </a:p>
      </dgm:t>
    </dgm:pt>
    <dgm:pt modelId="{E265E1DE-19AC-405C-B6D0-FB68C5B11008}" type="sibTrans" cxnId="{92DCFC75-A0E9-4AE6-B3DB-6E19991DE262}">
      <dgm:prSet/>
      <dgm:spPr/>
      <dgm:t>
        <a:bodyPr/>
        <a:lstStyle/>
        <a:p>
          <a:endParaRPr lang="en-US"/>
        </a:p>
      </dgm:t>
    </dgm:pt>
    <dgm:pt modelId="{CDB3692C-A880-496B-A6DA-BD3FD9CA1840}">
      <dgm:prSet phldrT="[Text]" custT="1"/>
      <dgm:spPr/>
      <dgm:t>
        <a:bodyPr/>
        <a:lstStyle/>
        <a:p>
          <a:pPr>
            <a:spcAft>
              <a:spcPts val="0"/>
            </a:spcAft>
          </a:pPr>
          <a:r>
            <a:rPr lang="en-US" sz="1400" spc="-40" baseline="0" dirty="0" smtClean="0"/>
            <a:t>We think we know what we need so we are planning to move forward (evidence-based)</a:t>
          </a:r>
        </a:p>
      </dgm:t>
    </dgm:pt>
    <dgm:pt modelId="{155E2A8C-3D98-4E2B-BB2F-6D706B74A491}" type="parTrans" cxnId="{0D35226E-FC2F-4DBE-B37B-BB569093E316}">
      <dgm:prSet/>
      <dgm:spPr/>
      <dgm:t>
        <a:bodyPr/>
        <a:lstStyle/>
        <a:p>
          <a:endParaRPr lang="en-US"/>
        </a:p>
      </dgm:t>
    </dgm:pt>
    <dgm:pt modelId="{F8C8E311-C50B-4F63-91A1-B5F91C05D3B6}" type="sibTrans" cxnId="{0D35226E-FC2F-4DBE-B37B-BB569093E316}">
      <dgm:prSet/>
      <dgm:spPr/>
      <dgm:t>
        <a:bodyPr/>
        <a:lstStyle/>
        <a:p>
          <a:endParaRPr lang="en-US"/>
        </a:p>
      </dgm:t>
    </dgm:pt>
    <dgm:pt modelId="{2482C623-A19B-44AA-A093-96807E3CE98F}">
      <dgm:prSet phldrT="[Text]" custT="1"/>
      <dgm:spPr/>
      <dgm:t>
        <a:bodyPr/>
        <a:lstStyle/>
        <a:p>
          <a:pPr>
            <a:spcAft>
              <a:spcPts val="0"/>
            </a:spcAft>
          </a:pPr>
          <a:r>
            <a:rPr lang="en-US" sz="1400" spc="-40" baseline="0" dirty="0" smtClean="0"/>
            <a:t>Let’s make sure we’re ready to implement (capacity infrastructure)</a:t>
          </a:r>
          <a:endParaRPr lang="en-US" sz="1400" spc="-40" baseline="0" dirty="0"/>
        </a:p>
      </dgm:t>
    </dgm:pt>
    <dgm:pt modelId="{34F7C83A-E5B5-4158-B744-A060F3FD4B62}" type="parTrans" cxnId="{4EBD8B83-A9BF-4167-B3C2-46DB14D47B31}">
      <dgm:prSet/>
      <dgm:spPr/>
      <dgm:t>
        <a:bodyPr/>
        <a:lstStyle/>
        <a:p>
          <a:endParaRPr lang="en-US"/>
        </a:p>
      </dgm:t>
    </dgm:pt>
    <dgm:pt modelId="{BB4AFB68-B06A-4815-B5D0-724654CA2CEF}" type="sibTrans" cxnId="{4EBD8B83-A9BF-4167-B3C2-46DB14D47B31}">
      <dgm:prSet/>
      <dgm:spPr/>
      <dgm:t>
        <a:bodyPr/>
        <a:lstStyle/>
        <a:p>
          <a:endParaRPr lang="en-US"/>
        </a:p>
      </dgm:t>
    </dgm:pt>
    <dgm:pt modelId="{F302D720-2B29-40DD-B835-FE6CC07497A7}">
      <dgm:prSet phldrT="[Text]" custT="1"/>
      <dgm:spPr/>
      <dgm:t>
        <a:bodyPr/>
        <a:lstStyle/>
        <a:p>
          <a:pPr>
            <a:spcAft>
              <a:spcPts val="0"/>
            </a:spcAft>
          </a:pPr>
          <a:r>
            <a:rPr lang="en-US" sz="1400" spc="-40" baseline="0" dirty="0" smtClean="0"/>
            <a:t>Let’s give it a try &amp; evaluate (demonstration)</a:t>
          </a:r>
          <a:endParaRPr lang="en-US" sz="1400" spc="-40" baseline="0" dirty="0"/>
        </a:p>
      </dgm:t>
    </dgm:pt>
    <dgm:pt modelId="{2002DB54-4EB0-4BD7-8CE4-0DD6D6325C5A}" type="parTrans" cxnId="{2654E34C-9B85-4E4A-A70A-F8D06B45CBF7}">
      <dgm:prSet/>
      <dgm:spPr/>
      <dgm:t>
        <a:bodyPr/>
        <a:lstStyle/>
        <a:p>
          <a:endParaRPr lang="en-US"/>
        </a:p>
      </dgm:t>
    </dgm:pt>
    <dgm:pt modelId="{D806E5EA-7F2B-47AA-9B85-8549408C67F9}" type="sibTrans" cxnId="{2654E34C-9B85-4E4A-A70A-F8D06B45CBF7}">
      <dgm:prSet/>
      <dgm:spPr/>
      <dgm:t>
        <a:bodyPr/>
        <a:lstStyle/>
        <a:p>
          <a:endParaRPr lang="en-US"/>
        </a:p>
      </dgm:t>
    </dgm:pt>
    <dgm:pt modelId="{C7BD12FB-6A55-495A-9BC4-3682C5DC453B}">
      <dgm:prSet phldrT="[Text]" custT="1"/>
      <dgm:spPr/>
      <dgm:t>
        <a:bodyPr/>
        <a:lstStyle/>
        <a:p>
          <a:r>
            <a:rPr lang="en-US" sz="2400" b="0" dirty="0" smtClean="0">
              <a:latin typeface="+mj-lt"/>
            </a:rPr>
            <a:t>Full Implementation</a:t>
          </a:r>
          <a:endParaRPr lang="en-US" sz="2400" b="0" dirty="0">
            <a:latin typeface="+mj-lt"/>
          </a:endParaRPr>
        </a:p>
      </dgm:t>
    </dgm:pt>
    <dgm:pt modelId="{01268581-07DB-4501-B1F6-A5BF0D9F37DC}" type="sibTrans" cxnId="{D2510023-DBCC-48E2-B7C0-6A4D6DBDE468}">
      <dgm:prSet/>
      <dgm:spPr/>
      <dgm:t>
        <a:bodyPr/>
        <a:lstStyle/>
        <a:p>
          <a:endParaRPr lang="en-US"/>
        </a:p>
      </dgm:t>
    </dgm:pt>
    <dgm:pt modelId="{CD9E1F7A-78EF-4234-9A41-E6B52954B843}" type="parTrans" cxnId="{D2510023-DBCC-48E2-B7C0-6A4D6DBDE468}">
      <dgm:prSet/>
      <dgm:spPr/>
      <dgm:t>
        <a:bodyPr/>
        <a:lstStyle/>
        <a:p>
          <a:endParaRPr lang="en-US"/>
        </a:p>
      </dgm:t>
    </dgm:pt>
    <dgm:pt modelId="{DB2A0EBB-F738-419A-BEA4-66A5688F0EA7}">
      <dgm:prSet phldrT="[Text]" custT="1"/>
      <dgm:spPr/>
      <dgm:t>
        <a:bodyPr/>
        <a:lstStyle/>
        <a:p>
          <a:pPr>
            <a:spcAft>
              <a:spcPts val="0"/>
            </a:spcAft>
          </a:pPr>
          <a:r>
            <a:rPr lang="en-US" sz="1400" spc="-40" baseline="0" dirty="0" smtClean="0"/>
            <a:t>Let’s make it our way of doing business (institutionalized use)</a:t>
          </a:r>
          <a:endParaRPr lang="en-US" sz="1400" spc="-40" baseline="0" dirty="0"/>
        </a:p>
      </dgm:t>
    </dgm:pt>
    <dgm:pt modelId="{F4075F3A-4A49-40FA-A063-F65AE5661252}">
      <dgm:prSet phldrT="[Text]" custT="1"/>
      <dgm:spPr/>
      <dgm:t>
        <a:bodyPr/>
        <a:lstStyle/>
        <a:p>
          <a:r>
            <a:rPr lang="en-US" sz="2400" b="0" dirty="0" smtClean="0">
              <a:latin typeface="+mj-lt"/>
            </a:rPr>
            <a:t>Sustainability &amp; Continuous Regeneration</a:t>
          </a:r>
          <a:endParaRPr lang="en-US" sz="2400" b="0" dirty="0">
            <a:latin typeface="+mj-lt"/>
          </a:endParaRPr>
        </a:p>
      </dgm:t>
    </dgm:pt>
    <dgm:pt modelId="{5C979709-EB2E-4D7A-9F78-1F454F4896DB}" type="sibTrans" cxnId="{D2C19891-9578-42E2-BD48-9CA0CEEA59B7}">
      <dgm:prSet/>
      <dgm:spPr/>
      <dgm:t>
        <a:bodyPr/>
        <a:lstStyle/>
        <a:p>
          <a:endParaRPr lang="en-US"/>
        </a:p>
      </dgm:t>
    </dgm:pt>
    <dgm:pt modelId="{A64319FE-8AEA-4E64-BAC4-812D53D3798D}" type="parTrans" cxnId="{D2C19891-9578-42E2-BD48-9CA0CEEA59B7}">
      <dgm:prSet/>
      <dgm:spPr/>
      <dgm:t>
        <a:bodyPr/>
        <a:lstStyle/>
        <a:p>
          <a:endParaRPr lang="en-US"/>
        </a:p>
      </dgm:t>
    </dgm:pt>
    <dgm:pt modelId="{FAB35F7C-FD26-47A2-A6CE-D2DB0626001F}" type="sibTrans" cxnId="{9DD1F54F-ECB0-4FA5-8E71-B7EF4E1C98CD}">
      <dgm:prSet/>
      <dgm:spPr/>
      <dgm:t>
        <a:bodyPr/>
        <a:lstStyle/>
        <a:p>
          <a:endParaRPr lang="en-US"/>
        </a:p>
      </dgm:t>
    </dgm:pt>
    <dgm:pt modelId="{ADB1883D-903C-4E54-8482-71DAEC0D2735}" type="parTrans" cxnId="{9DD1F54F-ECB0-4FA5-8E71-B7EF4E1C98CD}">
      <dgm:prSet/>
      <dgm:spPr/>
      <dgm:t>
        <a:bodyPr/>
        <a:lstStyle/>
        <a:p>
          <a:endParaRPr lang="en-US"/>
        </a:p>
      </dgm:t>
    </dgm:pt>
    <dgm:pt modelId="{E6CD695C-6935-4EB5-99FB-4EC53F4C3810}">
      <dgm:prSet phldrT="[Text]" custT="1"/>
      <dgm:spPr/>
      <dgm:t>
        <a:bodyPr/>
        <a:lstStyle/>
        <a:p>
          <a:pPr>
            <a:spcAft>
              <a:spcPts val="0"/>
            </a:spcAft>
          </a:pPr>
          <a:r>
            <a:rPr lang="en-US" sz="1400" spc="-40" baseline="0" dirty="0" smtClean="0"/>
            <a:t>That worked, let’s do it for real (investment)</a:t>
          </a:r>
          <a:endParaRPr lang="en-US" sz="1400" spc="-40" baseline="0" dirty="0"/>
        </a:p>
      </dgm:t>
    </dgm:pt>
    <dgm:pt modelId="{3815502A-F6F8-483E-9F3D-78B8E202480F}" type="sibTrans" cxnId="{3E7CF413-8F26-4959-B612-3403B92B6B82}">
      <dgm:prSet/>
      <dgm:spPr/>
      <dgm:t>
        <a:bodyPr/>
        <a:lstStyle/>
        <a:p>
          <a:endParaRPr lang="en-US"/>
        </a:p>
      </dgm:t>
    </dgm:pt>
    <dgm:pt modelId="{D2D6CA71-F6B8-4D88-95C9-CB59948B3F8F}" type="parTrans" cxnId="{3E7CF413-8F26-4959-B612-3403B92B6B82}">
      <dgm:prSet/>
      <dgm:spPr/>
      <dgm:t>
        <a:bodyPr/>
        <a:lstStyle/>
        <a:p>
          <a:endParaRPr lang="en-US"/>
        </a:p>
      </dgm:t>
    </dgm:pt>
    <dgm:pt modelId="{F4206DCA-C717-4411-832B-33E2421E76FD}" type="pres">
      <dgm:prSet presAssocID="{CA85910C-841A-4770-8850-B1893A9DF604}" presName="linear" presStyleCnt="0">
        <dgm:presLayoutVars>
          <dgm:dir/>
          <dgm:animLvl val="lvl"/>
          <dgm:resizeHandles val="exact"/>
        </dgm:presLayoutVars>
      </dgm:prSet>
      <dgm:spPr/>
      <dgm:t>
        <a:bodyPr/>
        <a:lstStyle/>
        <a:p>
          <a:endParaRPr lang="en-US"/>
        </a:p>
      </dgm:t>
    </dgm:pt>
    <dgm:pt modelId="{5BEF5673-4A6A-48A1-B05B-9E48441BF1B1}" type="pres">
      <dgm:prSet presAssocID="{A9B54138-0C0B-4B41-AE76-E45327B1386A}" presName="parentLin" presStyleCnt="0"/>
      <dgm:spPr/>
    </dgm:pt>
    <dgm:pt modelId="{B2370C2D-CF9E-4FD6-A020-10EAE92B6680}" type="pres">
      <dgm:prSet presAssocID="{A9B54138-0C0B-4B41-AE76-E45327B1386A}" presName="parentLeftMargin" presStyleLbl="node1" presStyleIdx="0" presStyleCnt="5"/>
      <dgm:spPr/>
      <dgm:t>
        <a:bodyPr/>
        <a:lstStyle/>
        <a:p>
          <a:endParaRPr lang="en-US"/>
        </a:p>
      </dgm:t>
    </dgm:pt>
    <dgm:pt modelId="{1C83B8A7-E55A-4A95-9C9B-A2BC7606356D}" type="pres">
      <dgm:prSet presAssocID="{A9B54138-0C0B-4B41-AE76-E45327B1386A}" presName="parentText" presStyleLbl="node1" presStyleIdx="0" presStyleCnt="5" custScaleX="99814" custScaleY="88502">
        <dgm:presLayoutVars>
          <dgm:chMax val="0"/>
          <dgm:bulletEnabled val="1"/>
        </dgm:presLayoutVars>
      </dgm:prSet>
      <dgm:spPr/>
      <dgm:t>
        <a:bodyPr/>
        <a:lstStyle/>
        <a:p>
          <a:endParaRPr lang="en-US"/>
        </a:p>
      </dgm:t>
    </dgm:pt>
    <dgm:pt modelId="{011F2DE6-CB91-4614-8B49-62B6276AF64B}" type="pres">
      <dgm:prSet presAssocID="{A9B54138-0C0B-4B41-AE76-E45327B1386A}" presName="negativeSpace" presStyleCnt="0"/>
      <dgm:spPr/>
    </dgm:pt>
    <dgm:pt modelId="{BD2F2B25-CDA2-492F-BAE1-6A1579CE9F2F}" type="pres">
      <dgm:prSet presAssocID="{A9B54138-0C0B-4B41-AE76-E45327B1386A}" presName="childText" presStyleLbl="conFgAcc1" presStyleIdx="0" presStyleCnt="5">
        <dgm:presLayoutVars>
          <dgm:bulletEnabled val="1"/>
        </dgm:presLayoutVars>
      </dgm:prSet>
      <dgm:spPr/>
      <dgm:t>
        <a:bodyPr/>
        <a:lstStyle/>
        <a:p>
          <a:endParaRPr lang="en-US"/>
        </a:p>
      </dgm:t>
    </dgm:pt>
    <dgm:pt modelId="{9F4CB8D5-F35D-48DD-B4AB-05F655E72361}" type="pres">
      <dgm:prSet presAssocID="{3416F508-DFDB-4688-A8E9-F5C641F659AE}" presName="spaceBetweenRectangles" presStyleCnt="0"/>
      <dgm:spPr/>
    </dgm:pt>
    <dgm:pt modelId="{DB145B6F-E7BA-43FD-B507-9D51683B4B18}" type="pres">
      <dgm:prSet presAssocID="{954AAE81-35C4-4C12-B62B-8709AEF99FD6}" presName="parentLin" presStyleCnt="0"/>
      <dgm:spPr/>
    </dgm:pt>
    <dgm:pt modelId="{5DAF8B3C-7685-4E39-8586-80AAA06B771A}" type="pres">
      <dgm:prSet presAssocID="{954AAE81-35C4-4C12-B62B-8709AEF99FD6}" presName="parentLeftMargin" presStyleLbl="node1" presStyleIdx="0" presStyleCnt="5"/>
      <dgm:spPr/>
      <dgm:t>
        <a:bodyPr/>
        <a:lstStyle/>
        <a:p>
          <a:endParaRPr lang="en-US"/>
        </a:p>
      </dgm:t>
    </dgm:pt>
    <dgm:pt modelId="{63DF7D70-FA28-4CB5-87C3-68C2218D59D9}" type="pres">
      <dgm:prSet presAssocID="{954AAE81-35C4-4C12-B62B-8709AEF99FD6}" presName="parentText" presStyleLbl="node1" presStyleIdx="1" presStyleCnt="5" custScaleX="99814" custScaleY="88502">
        <dgm:presLayoutVars>
          <dgm:chMax val="0"/>
          <dgm:bulletEnabled val="1"/>
        </dgm:presLayoutVars>
      </dgm:prSet>
      <dgm:spPr/>
      <dgm:t>
        <a:bodyPr/>
        <a:lstStyle/>
        <a:p>
          <a:endParaRPr lang="en-US"/>
        </a:p>
      </dgm:t>
    </dgm:pt>
    <dgm:pt modelId="{C45987DA-4E2A-4D59-B90D-2636DA7D787E}" type="pres">
      <dgm:prSet presAssocID="{954AAE81-35C4-4C12-B62B-8709AEF99FD6}" presName="negativeSpace" presStyleCnt="0"/>
      <dgm:spPr/>
    </dgm:pt>
    <dgm:pt modelId="{C3D4A2DB-AD52-4904-A56F-39717FFF0012}" type="pres">
      <dgm:prSet presAssocID="{954AAE81-35C4-4C12-B62B-8709AEF99FD6}" presName="childText" presStyleLbl="conFgAcc1" presStyleIdx="1" presStyleCnt="5">
        <dgm:presLayoutVars>
          <dgm:bulletEnabled val="1"/>
        </dgm:presLayoutVars>
      </dgm:prSet>
      <dgm:spPr/>
      <dgm:t>
        <a:bodyPr/>
        <a:lstStyle/>
        <a:p>
          <a:endParaRPr lang="en-US"/>
        </a:p>
      </dgm:t>
    </dgm:pt>
    <dgm:pt modelId="{58E9F297-3D5E-4960-855C-FBC3D64A2B5C}" type="pres">
      <dgm:prSet presAssocID="{1060B8FA-63BC-4FD0-A65B-8BDE3C2CC7A4}" presName="spaceBetweenRectangles" presStyleCnt="0"/>
      <dgm:spPr/>
    </dgm:pt>
    <dgm:pt modelId="{9AC8DCEF-FFE7-4344-8840-88430EE3D49E}" type="pres">
      <dgm:prSet presAssocID="{BCDC602B-6184-4667-A139-DDACE59DF40A}" presName="parentLin" presStyleCnt="0"/>
      <dgm:spPr/>
    </dgm:pt>
    <dgm:pt modelId="{11E76175-F72D-4774-85B1-B5D11B736795}" type="pres">
      <dgm:prSet presAssocID="{BCDC602B-6184-4667-A139-DDACE59DF40A}" presName="parentLeftMargin" presStyleLbl="node1" presStyleIdx="1" presStyleCnt="5"/>
      <dgm:spPr/>
      <dgm:t>
        <a:bodyPr/>
        <a:lstStyle/>
        <a:p>
          <a:endParaRPr lang="en-US"/>
        </a:p>
      </dgm:t>
    </dgm:pt>
    <dgm:pt modelId="{223DD7FC-BB63-4487-83F2-E54C0643849F}" type="pres">
      <dgm:prSet presAssocID="{BCDC602B-6184-4667-A139-DDACE59DF40A}" presName="parentText" presStyleLbl="node1" presStyleIdx="2" presStyleCnt="5" custScaleX="99814" custScaleY="88502">
        <dgm:presLayoutVars>
          <dgm:chMax val="0"/>
          <dgm:bulletEnabled val="1"/>
        </dgm:presLayoutVars>
      </dgm:prSet>
      <dgm:spPr/>
      <dgm:t>
        <a:bodyPr/>
        <a:lstStyle/>
        <a:p>
          <a:endParaRPr lang="en-US"/>
        </a:p>
      </dgm:t>
    </dgm:pt>
    <dgm:pt modelId="{A0039179-0BA9-4A41-8CBF-57747A1A0551}" type="pres">
      <dgm:prSet presAssocID="{BCDC602B-6184-4667-A139-DDACE59DF40A}" presName="negativeSpace" presStyleCnt="0"/>
      <dgm:spPr/>
    </dgm:pt>
    <dgm:pt modelId="{34868D5B-AE8B-4E00-8715-EF98D4DDE889}" type="pres">
      <dgm:prSet presAssocID="{BCDC602B-6184-4667-A139-DDACE59DF40A}" presName="childText" presStyleLbl="conFgAcc1" presStyleIdx="2" presStyleCnt="5">
        <dgm:presLayoutVars>
          <dgm:bulletEnabled val="1"/>
        </dgm:presLayoutVars>
      </dgm:prSet>
      <dgm:spPr/>
      <dgm:t>
        <a:bodyPr/>
        <a:lstStyle/>
        <a:p>
          <a:endParaRPr lang="en-US"/>
        </a:p>
      </dgm:t>
    </dgm:pt>
    <dgm:pt modelId="{1772B141-9D13-43D3-8680-33EC6A2AC0C6}" type="pres">
      <dgm:prSet presAssocID="{E265E1DE-19AC-405C-B6D0-FB68C5B11008}" presName="spaceBetweenRectangles" presStyleCnt="0"/>
      <dgm:spPr/>
    </dgm:pt>
    <dgm:pt modelId="{3010A21C-1F70-4535-8813-E113D843DD09}" type="pres">
      <dgm:prSet presAssocID="{C7BD12FB-6A55-495A-9BC4-3682C5DC453B}" presName="parentLin" presStyleCnt="0"/>
      <dgm:spPr/>
    </dgm:pt>
    <dgm:pt modelId="{E6A0C18A-5207-4A3F-AE2E-C8986783B039}" type="pres">
      <dgm:prSet presAssocID="{C7BD12FB-6A55-495A-9BC4-3682C5DC453B}" presName="parentLeftMargin" presStyleLbl="node1" presStyleIdx="2" presStyleCnt="5"/>
      <dgm:spPr/>
      <dgm:t>
        <a:bodyPr/>
        <a:lstStyle/>
        <a:p>
          <a:endParaRPr lang="en-US"/>
        </a:p>
      </dgm:t>
    </dgm:pt>
    <dgm:pt modelId="{6D914A54-B7F6-4A24-9F6E-4AB6A8A63DE4}" type="pres">
      <dgm:prSet presAssocID="{C7BD12FB-6A55-495A-9BC4-3682C5DC453B}" presName="parentText" presStyleLbl="node1" presStyleIdx="3" presStyleCnt="5" custScaleX="99814" custScaleY="88502">
        <dgm:presLayoutVars>
          <dgm:chMax val="0"/>
          <dgm:bulletEnabled val="1"/>
        </dgm:presLayoutVars>
      </dgm:prSet>
      <dgm:spPr/>
      <dgm:t>
        <a:bodyPr/>
        <a:lstStyle/>
        <a:p>
          <a:endParaRPr lang="en-US"/>
        </a:p>
      </dgm:t>
    </dgm:pt>
    <dgm:pt modelId="{B2C41817-1C03-4D35-A88D-9CF0C1734B43}" type="pres">
      <dgm:prSet presAssocID="{C7BD12FB-6A55-495A-9BC4-3682C5DC453B}" presName="negativeSpace" presStyleCnt="0"/>
      <dgm:spPr/>
    </dgm:pt>
    <dgm:pt modelId="{DDF6E055-97DD-47A5-B52B-4D4E9E2EADD0}" type="pres">
      <dgm:prSet presAssocID="{C7BD12FB-6A55-495A-9BC4-3682C5DC453B}" presName="childText" presStyleLbl="conFgAcc1" presStyleIdx="3" presStyleCnt="5">
        <dgm:presLayoutVars>
          <dgm:bulletEnabled val="1"/>
        </dgm:presLayoutVars>
      </dgm:prSet>
      <dgm:spPr/>
      <dgm:t>
        <a:bodyPr/>
        <a:lstStyle/>
        <a:p>
          <a:endParaRPr lang="en-US"/>
        </a:p>
      </dgm:t>
    </dgm:pt>
    <dgm:pt modelId="{B1C2B7B9-F992-4FC4-B6DC-B92BF2DC9810}" type="pres">
      <dgm:prSet presAssocID="{01268581-07DB-4501-B1F6-A5BF0D9F37DC}" presName="spaceBetweenRectangles" presStyleCnt="0"/>
      <dgm:spPr/>
    </dgm:pt>
    <dgm:pt modelId="{CB31AA2E-A417-4EB3-9190-7DC6064AD991}" type="pres">
      <dgm:prSet presAssocID="{F4075F3A-4A49-40FA-A063-F65AE5661252}" presName="parentLin" presStyleCnt="0"/>
      <dgm:spPr/>
    </dgm:pt>
    <dgm:pt modelId="{6AA8D064-8399-420E-8410-AF360DCC13B0}" type="pres">
      <dgm:prSet presAssocID="{F4075F3A-4A49-40FA-A063-F65AE5661252}" presName="parentLeftMargin" presStyleLbl="node1" presStyleIdx="3" presStyleCnt="5"/>
      <dgm:spPr/>
      <dgm:t>
        <a:bodyPr/>
        <a:lstStyle/>
        <a:p>
          <a:endParaRPr lang="en-US"/>
        </a:p>
      </dgm:t>
    </dgm:pt>
    <dgm:pt modelId="{37644250-2239-41EF-88FE-BDEC6CDC8369}" type="pres">
      <dgm:prSet presAssocID="{F4075F3A-4A49-40FA-A063-F65AE5661252}" presName="parentText" presStyleLbl="node1" presStyleIdx="4" presStyleCnt="5" custScaleX="99814" custScaleY="88502">
        <dgm:presLayoutVars>
          <dgm:chMax val="0"/>
          <dgm:bulletEnabled val="1"/>
        </dgm:presLayoutVars>
      </dgm:prSet>
      <dgm:spPr/>
      <dgm:t>
        <a:bodyPr/>
        <a:lstStyle/>
        <a:p>
          <a:endParaRPr lang="en-US"/>
        </a:p>
      </dgm:t>
    </dgm:pt>
    <dgm:pt modelId="{031BE962-BE0B-42DA-AE58-C230A6BDC320}" type="pres">
      <dgm:prSet presAssocID="{F4075F3A-4A49-40FA-A063-F65AE5661252}" presName="negativeSpace" presStyleCnt="0"/>
      <dgm:spPr/>
    </dgm:pt>
    <dgm:pt modelId="{200C7944-57E3-44A0-ACC4-32F750BA3DB6}" type="pres">
      <dgm:prSet presAssocID="{F4075F3A-4A49-40FA-A063-F65AE5661252}" presName="childText" presStyleLbl="conFgAcc1" presStyleIdx="4" presStyleCnt="5">
        <dgm:presLayoutVars>
          <dgm:bulletEnabled val="1"/>
        </dgm:presLayoutVars>
      </dgm:prSet>
      <dgm:spPr/>
      <dgm:t>
        <a:bodyPr/>
        <a:lstStyle/>
        <a:p>
          <a:endParaRPr lang="en-US"/>
        </a:p>
      </dgm:t>
    </dgm:pt>
  </dgm:ptLst>
  <dgm:cxnLst>
    <dgm:cxn modelId="{0D35226E-FC2F-4DBE-B37B-BB569093E316}" srcId="{A9B54138-0C0B-4B41-AE76-E45327B1386A}" destId="{CDB3692C-A880-496B-A6DA-BD3FD9CA1840}" srcOrd="0" destOrd="0" parTransId="{155E2A8C-3D98-4E2B-BB2F-6D706B74A491}" sibTransId="{F8C8E311-C50B-4F63-91A1-B5F91C05D3B6}"/>
    <dgm:cxn modelId="{BBC681CC-DC88-41EE-A7E1-7350A13000A1}" type="presOf" srcId="{E6CD695C-6935-4EB5-99FB-4EC53F4C3810}" destId="{DDF6E055-97DD-47A5-B52B-4D4E9E2EADD0}" srcOrd="0" destOrd="0" presId="urn:microsoft.com/office/officeart/2005/8/layout/list1"/>
    <dgm:cxn modelId="{2654E34C-9B85-4E4A-A70A-F8D06B45CBF7}" srcId="{BCDC602B-6184-4667-A139-DDACE59DF40A}" destId="{F302D720-2B29-40DD-B835-FE6CC07497A7}" srcOrd="0" destOrd="0" parTransId="{2002DB54-4EB0-4BD7-8CE4-0DD6D6325C5A}" sibTransId="{D806E5EA-7F2B-47AA-9B85-8549408C67F9}"/>
    <dgm:cxn modelId="{6B750B97-D182-4750-B489-5BD422762C08}" srcId="{CA85910C-841A-4770-8850-B1893A9DF604}" destId="{954AAE81-35C4-4C12-B62B-8709AEF99FD6}" srcOrd="1" destOrd="0" parTransId="{A8C4E290-19C4-45DD-8B7F-7FF42A3CD0C3}" sibTransId="{1060B8FA-63BC-4FD0-A65B-8BDE3C2CC7A4}"/>
    <dgm:cxn modelId="{A9320237-2061-4833-9874-9BE6979FEC17}" type="presOf" srcId="{DB2A0EBB-F738-419A-BEA4-66A5688F0EA7}" destId="{200C7944-57E3-44A0-ACC4-32F750BA3DB6}" srcOrd="0" destOrd="0" presId="urn:microsoft.com/office/officeart/2005/8/layout/list1"/>
    <dgm:cxn modelId="{E1AE39B0-FF23-4119-A79B-C74E4F8097A0}" type="presOf" srcId="{F4075F3A-4A49-40FA-A063-F65AE5661252}" destId="{37644250-2239-41EF-88FE-BDEC6CDC8369}" srcOrd="1" destOrd="0" presId="urn:microsoft.com/office/officeart/2005/8/layout/list1"/>
    <dgm:cxn modelId="{4EF6CB97-8DE5-4CC6-90CC-F72B47A20505}" type="presOf" srcId="{BCDC602B-6184-4667-A139-DDACE59DF40A}" destId="{223DD7FC-BB63-4487-83F2-E54C0643849F}" srcOrd="1" destOrd="0" presId="urn:microsoft.com/office/officeart/2005/8/layout/list1"/>
    <dgm:cxn modelId="{B4DA9C68-9D2F-44E1-9715-AF5370D4801F}" type="presOf" srcId="{954AAE81-35C4-4C12-B62B-8709AEF99FD6}" destId="{63DF7D70-FA28-4CB5-87C3-68C2218D59D9}" srcOrd="1" destOrd="0" presId="urn:microsoft.com/office/officeart/2005/8/layout/list1"/>
    <dgm:cxn modelId="{4AAEE727-632F-4EDC-9845-DB84FFE05B74}" type="presOf" srcId="{CA85910C-841A-4770-8850-B1893A9DF604}" destId="{F4206DCA-C717-4411-832B-33E2421E76FD}" srcOrd="0" destOrd="0" presId="urn:microsoft.com/office/officeart/2005/8/layout/list1"/>
    <dgm:cxn modelId="{8115D4BA-8745-4734-8E49-6AF063FAE44C}" type="presOf" srcId="{F302D720-2B29-40DD-B835-FE6CC07497A7}" destId="{34868D5B-AE8B-4E00-8715-EF98D4DDE889}" srcOrd="0" destOrd="0" presId="urn:microsoft.com/office/officeart/2005/8/layout/list1"/>
    <dgm:cxn modelId="{7F230594-EC29-4775-867E-F9E062DDE198}" type="presOf" srcId="{C7BD12FB-6A55-495A-9BC4-3682C5DC453B}" destId="{E6A0C18A-5207-4A3F-AE2E-C8986783B039}" srcOrd="0" destOrd="0" presId="urn:microsoft.com/office/officeart/2005/8/layout/list1"/>
    <dgm:cxn modelId="{F3E87748-4CBA-47AA-B4BD-2DCE1575A622}" srcId="{CA85910C-841A-4770-8850-B1893A9DF604}" destId="{A9B54138-0C0B-4B41-AE76-E45327B1386A}" srcOrd="0" destOrd="0" parTransId="{C15114FA-858E-4CC7-970D-317A88EF07AA}" sibTransId="{3416F508-DFDB-4688-A8E9-F5C641F659AE}"/>
    <dgm:cxn modelId="{D2510023-DBCC-48E2-B7C0-6A4D6DBDE468}" srcId="{CA85910C-841A-4770-8850-B1893A9DF604}" destId="{C7BD12FB-6A55-495A-9BC4-3682C5DC453B}" srcOrd="3" destOrd="0" parTransId="{CD9E1F7A-78EF-4234-9A41-E6B52954B843}" sibTransId="{01268581-07DB-4501-B1F6-A5BF0D9F37DC}"/>
    <dgm:cxn modelId="{9DD1F54F-ECB0-4FA5-8E71-B7EF4E1C98CD}" srcId="{F4075F3A-4A49-40FA-A063-F65AE5661252}" destId="{DB2A0EBB-F738-419A-BEA4-66A5688F0EA7}" srcOrd="0" destOrd="0" parTransId="{ADB1883D-903C-4E54-8482-71DAEC0D2735}" sibTransId="{FAB35F7C-FD26-47A2-A6CE-D2DB0626001F}"/>
    <dgm:cxn modelId="{31253471-3368-41C1-98F5-EC7FE8B7534C}" type="presOf" srcId="{A9B54138-0C0B-4B41-AE76-E45327B1386A}" destId="{1C83B8A7-E55A-4A95-9C9B-A2BC7606356D}" srcOrd="1" destOrd="0" presId="urn:microsoft.com/office/officeart/2005/8/layout/list1"/>
    <dgm:cxn modelId="{FD89DBB8-5B23-4F4F-ABCC-6C466EA12877}" type="presOf" srcId="{C7BD12FB-6A55-495A-9BC4-3682C5DC453B}" destId="{6D914A54-B7F6-4A24-9F6E-4AB6A8A63DE4}" srcOrd="1" destOrd="0" presId="urn:microsoft.com/office/officeart/2005/8/layout/list1"/>
    <dgm:cxn modelId="{C8BF3F08-4E88-4F60-951F-30DE43F153A0}" type="presOf" srcId="{A9B54138-0C0B-4B41-AE76-E45327B1386A}" destId="{B2370C2D-CF9E-4FD6-A020-10EAE92B6680}" srcOrd="0" destOrd="0" presId="urn:microsoft.com/office/officeart/2005/8/layout/list1"/>
    <dgm:cxn modelId="{4EBD8B83-A9BF-4167-B3C2-46DB14D47B31}" srcId="{954AAE81-35C4-4C12-B62B-8709AEF99FD6}" destId="{2482C623-A19B-44AA-A093-96807E3CE98F}" srcOrd="0" destOrd="0" parTransId="{34F7C83A-E5B5-4158-B744-A060F3FD4B62}" sibTransId="{BB4AFB68-B06A-4815-B5D0-724654CA2CEF}"/>
    <dgm:cxn modelId="{0B962BF0-F20E-42F1-B53F-813B7FAF3D85}" type="presOf" srcId="{F4075F3A-4A49-40FA-A063-F65AE5661252}" destId="{6AA8D064-8399-420E-8410-AF360DCC13B0}" srcOrd="0" destOrd="0" presId="urn:microsoft.com/office/officeart/2005/8/layout/list1"/>
    <dgm:cxn modelId="{C3E1C691-8B03-4427-9D96-418564D05950}" type="presOf" srcId="{2482C623-A19B-44AA-A093-96807E3CE98F}" destId="{C3D4A2DB-AD52-4904-A56F-39717FFF0012}" srcOrd="0" destOrd="0" presId="urn:microsoft.com/office/officeart/2005/8/layout/list1"/>
    <dgm:cxn modelId="{D2C19891-9578-42E2-BD48-9CA0CEEA59B7}" srcId="{CA85910C-841A-4770-8850-B1893A9DF604}" destId="{F4075F3A-4A49-40FA-A063-F65AE5661252}" srcOrd="4" destOrd="0" parTransId="{A64319FE-8AEA-4E64-BAC4-812D53D3798D}" sibTransId="{5C979709-EB2E-4D7A-9F78-1F454F4896DB}"/>
    <dgm:cxn modelId="{92DCFC75-A0E9-4AE6-B3DB-6E19991DE262}" srcId="{CA85910C-841A-4770-8850-B1893A9DF604}" destId="{BCDC602B-6184-4667-A139-DDACE59DF40A}" srcOrd="2" destOrd="0" parTransId="{B6838095-522D-4DE9-BE9E-3BB75D39E16B}" sibTransId="{E265E1DE-19AC-405C-B6D0-FB68C5B11008}"/>
    <dgm:cxn modelId="{97792738-4A74-407A-91B5-074D0E0F7440}" type="presOf" srcId="{954AAE81-35C4-4C12-B62B-8709AEF99FD6}" destId="{5DAF8B3C-7685-4E39-8586-80AAA06B771A}" srcOrd="0" destOrd="0" presId="urn:microsoft.com/office/officeart/2005/8/layout/list1"/>
    <dgm:cxn modelId="{8B5DDDB5-5093-4B5C-87F4-E924D593731A}" type="presOf" srcId="{CDB3692C-A880-496B-A6DA-BD3FD9CA1840}" destId="{BD2F2B25-CDA2-492F-BAE1-6A1579CE9F2F}" srcOrd="0" destOrd="0" presId="urn:microsoft.com/office/officeart/2005/8/layout/list1"/>
    <dgm:cxn modelId="{565DD0C3-8326-4466-9D36-2A50D4A1CD4D}" type="presOf" srcId="{BCDC602B-6184-4667-A139-DDACE59DF40A}" destId="{11E76175-F72D-4774-85B1-B5D11B736795}" srcOrd="0" destOrd="0" presId="urn:microsoft.com/office/officeart/2005/8/layout/list1"/>
    <dgm:cxn modelId="{3E7CF413-8F26-4959-B612-3403B92B6B82}" srcId="{C7BD12FB-6A55-495A-9BC4-3682C5DC453B}" destId="{E6CD695C-6935-4EB5-99FB-4EC53F4C3810}" srcOrd="0" destOrd="0" parTransId="{D2D6CA71-F6B8-4D88-95C9-CB59948B3F8F}" sibTransId="{3815502A-F6F8-483E-9F3D-78B8E202480F}"/>
    <dgm:cxn modelId="{19314DB9-B8BA-43AF-B491-A8BA94A0E2E0}" type="presParOf" srcId="{F4206DCA-C717-4411-832B-33E2421E76FD}" destId="{5BEF5673-4A6A-48A1-B05B-9E48441BF1B1}" srcOrd="0" destOrd="0" presId="urn:microsoft.com/office/officeart/2005/8/layout/list1"/>
    <dgm:cxn modelId="{BAEBBD0D-F42F-42D8-AEF8-AE77FDBB89AE}" type="presParOf" srcId="{5BEF5673-4A6A-48A1-B05B-9E48441BF1B1}" destId="{B2370C2D-CF9E-4FD6-A020-10EAE92B6680}" srcOrd="0" destOrd="0" presId="urn:microsoft.com/office/officeart/2005/8/layout/list1"/>
    <dgm:cxn modelId="{88086D34-608A-48E1-9169-6797C8E543A1}" type="presParOf" srcId="{5BEF5673-4A6A-48A1-B05B-9E48441BF1B1}" destId="{1C83B8A7-E55A-4A95-9C9B-A2BC7606356D}" srcOrd="1" destOrd="0" presId="urn:microsoft.com/office/officeart/2005/8/layout/list1"/>
    <dgm:cxn modelId="{6845A032-1AD5-4206-90D7-999892CD010F}" type="presParOf" srcId="{F4206DCA-C717-4411-832B-33E2421E76FD}" destId="{011F2DE6-CB91-4614-8B49-62B6276AF64B}" srcOrd="1" destOrd="0" presId="urn:microsoft.com/office/officeart/2005/8/layout/list1"/>
    <dgm:cxn modelId="{8D0DEDDD-9806-4386-9381-31EFB2025360}" type="presParOf" srcId="{F4206DCA-C717-4411-832B-33E2421E76FD}" destId="{BD2F2B25-CDA2-492F-BAE1-6A1579CE9F2F}" srcOrd="2" destOrd="0" presId="urn:microsoft.com/office/officeart/2005/8/layout/list1"/>
    <dgm:cxn modelId="{A9ED1739-7519-41BE-811F-B342EAC2887F}" type="presParOf" srcId="{F4206DCA-C717-4411-832B-33E2421E76FD}" destId="{9F4CB8D5-F35D-48DD-B4AB-05F655E72361}" srcOrd="3" destOrd="0" presId="urn:microsoft.com/office/officeart/2005/8/layout/list1"/>
    <dgm:cxn modelId="{68FD54E1-7CE7-4EF0-9801-07CA786F0BD0}" type="presParOf" srcId="{F4206DCA-C717-4411-832B-33E2421E76FD}" destId="{DB145B6F-E7BA-43FD-B507-9D51683B4B18}" srcOrd="4" destOrd="0" presId="urn:microsoft.com/office/officeart/2005/8/layout/list1"/>
    <dgm:cxn modelId="{2D8DA01B-1221-4864-BC19-9F50C3A9310E}" type="presParOf" srcId="{DB145B6F-E7BA-43FD-B507-9D51683B4B18}" destId="{5DAF8B3C-7685-4E39-8586-80AAA06B771A}" srcOrd="0" destOrd="0" presId="urn:microsoft.com/office/officeart/2005/8/layout/list1"/>
    <dgm:cxn modelId="{8BC75CD8-71D7-4082-9EF2-CB6388367542}" type="presParOf" srcId="{DB145B6F-E7BA-43FD-B507-9D51683B4B18}" destId="{63DF7D70-FA28-4CB5-87C3-68C2218D59D9}" srcOrd="1" destOrd="0" presId="urn:microsoft.com/office/officeart/2005/8/layout/list1"/>
    <dgm:cxn modelId="{B7511815-0632-4072-A1F3-849A4B5812EA}" type="presParOf" srcId="{F4206DCA-C717-4411-832B-33E2421E76FD}" destId="{C45987DA-4E2A-4D59-B90D-2636DA7D787E}" srcOrd="5" destOrd="0" presId="urn:microsoft.com/office/officeart/2005/8/layout/list1"/>
    <dgm:cxn modelId="{7A7E9775-BC20-4D84-BE91-8B72E92A9C24}" type="presParOf" srcId="{F4206DCA-C717-4411-832B-33E2421E76FD}" destId="{C3D4A2DB-AD52-4904-A56F-39717FFF0012}" srcOrd="6" destOrd="0" presId="urn:microsoft.com/office/officeart/2005/8/layout/list1"/>
    <dgm:cxn modelId="{B04D90D8-0D48-4866-A753-0271BE4FD0CD}" type="presParOf" srcId="{F4206DCA-C717-4411-832B-33E2421E76FD}" destId="{58E9F297-3D5E-4960-855C-FBC3D64A2B5C}" srcOrd="7" destOrd="0" presId="urn:microsoft.com/office/officeart/2005/8/layout/list1"/>
    <dgm:cxn modelId="{D454686B-0796-46FC-9D35-73BB13F57907}" type="presParOf" srcId="{F4206DCA-C717-4411-832B-33E2421E76FD}" destId="{9AC8DCEF-FFE7-4344-8840-88430EE3D49E}" srcOrd="8" destOrd="0" presId="urn:microsoft.com/office/officeart/2005/8/layout/list1"/>
    <dgm:cxn modelId="{B470290B-806C-425A-B793-8C99A2130E81}" type="presParOf" srcId="{9AC8DCEF-FFE7-4344-8840-88430EE3D49E}" destId="{11E76175-F72D-4774-85B1-B5D11B736795}" srcOrd="0" destOrd="0" presId="urn:microsoft.com/office/officeart/2005/8/layout/list1"/>
    <dgm:cxn modelId="{1F592AD3-C48D-4C65-B034-D1C833D10BCE}" type="presParOf" srcId="{9AC8DCEF-FFE7-4344-8840-88430EE3D49E}" destId="{223DD7FC-BB63-4487-83F2-E54C0643849F}" srcOrd="1" destOrd="0" presId="urn:microsoft.com/office/officeart/2005/8/layout/list1"/>
    <dgm:cxn modelId="{9D082410-08C3-4F23-9AF7-5C957D901B69}" type="presParOf" srcId="{F4206DCA-C717-4411-832B-33E2421E76FD}" destId="{A0039179-0BA9-4A41-8CBF-57747A1A0551}" srcOrd="9" destOrd="0" presId="urn:microsoft.com/office/officeart/2005/8/layout/list1"/>
    <dgm:cxn modelId="{C44F1B0D-D8A4-46FA-A814-B7F3B33207FA}" type="presParOf" srcId="{F4206DCA-C717-4411-832B-33E2421E76FD}" destId="{34868D5B-AE8B-4E00-8715-EF98D4DDE889}" srcOrd="10" destOrd="0" presId="urn:microsoft.com/office/officeart/2005/8/layout/list1"/>
    <dgm:cxn modelId="{0113D447-6F2F-47FC-9DAE-E5D22118DC98}" type="presParOf" srcId="{F4206DCA-C717-4411-832B-33E2421E76FD}" destId="{1772B141-9D13-43D3-8680-33EC6A2AC0C6}" srcOrd="11" destOrd="0" presId="urn:microsoft.com/office/officeart/2005/8/layout/list1"/>
    <dgm:cxn modelId="{2C73DB39-F621-4D63-89A2-ED729D2758B5}" type="presParOf" srcId="{F4206DCA-C717-4411-832B-33E2421E76FD}" destId="{3010A21C-1F70-4535-8813-E113D843DD09}" srcOrd="12" destOrd="0" presId="urn:microsoft.com/office/officeart/2005/8/layout/list1"/>
    <dgm:cxn modelId="{51D6390B-C070-407E-9C82-5610E4F148FE}" type="presParOf" srcId="{3010A21C-1F70-4535-8813-E113D843DD09}" destId="{E6A0C18A-5207-4A3F-AE2E-C8986783B039}" srcOrd="0" destOrd="0" presId="urn:microsoft.com/office/officeart/2005/8/layout/list1"/>
    <dgm:cxn modelId="{A2A7E980-A27C-4094-9440-38B0CA47CC56}" type="presParOf" srcId="{3010A21C-1F70-4535-8813-E113D843DD09}" destId="{6D914A54-B7F6-4A24-9F6E-4AB6A8A63DE4}" srcOrd="1" destOrd="0" presId="urn:microsoft.com/office/officeart/2005/8/layout/list1"/>
    <dgm:cxn modelId="{5E017769-4CF1-453A-94A1-EAB7DB0D858C}" type="presParOf" srcId="{F4206DCA-C717-4411-832B-33E2421E76FD}" destId="{B2C41817-1C03-4D35-A88D-9CF0C1734B43}" srcOrd="13" destOrd="0" presId="urn:microsoft.com/office/officeart/2005/8/layout/list1"/>
    <dgm:cxn modelId="{2DCA1533-3AED-4CF2-B620-814A44C1DE41}" type="presParOf" srcId="{F4206DCA-C717-4411-832B-33E2421E76FD}" destId="{DDF6E055-97DD-47A5-B52B-4D4E9E2EADD0}" srcOrd="14" destOrd="0" presId="urn:microsoft.com/office/officeart/2005/8/layout/list1"/>
    <dgm:cxn modelId="{0C1B716E-F96D-496E-AA64-5900A34EFAE4}" type="presParOf" srcId="{F4206DCA-C717-4411-832B-33E2421E76FD}" destId="{B1C2B7B9-F992-4FC4-B6DC-B92BF2DC9810}" srcOrd="15" destOrd="0" presId="urn:microsoft.com/office/officeart/2005/8/layout/list1"/>
    <dgm:cxn modelId="{66B61C28-F4C2-4006-975F-307B9ABB0E79}" type="presParOf" srcId="{F4206DCA-C717-4411-832B-33E2421E76FD}" destId="{CB31AA2E-A417-4EB3-9190-7DC6064AD991}" srcOrd="16" destOrd="0" presId="urn:microsoft.com/office/officeart/2005/8/layout/list1"/>
    <dgm:cxn modelId="{CA3D20A3-6C96-4662-AAA3-CBF0974F2F43}" type="presParOf" srcId="{CB31AA2E-A417-4EB3-9190-7DC6064AD991}" destId="{6AA8D064-8399-420E-8410-AF360DCC13B0}" srcOrd="0" destOrd="0" presId="urn:microsoft.com/office/officeart/2005/8/layout/list1"/>
    <dgm:cxn modelId="{9156624C-A895-4F58-B34A-231232B53EA9}" type="presParOf" srcId="{CB31AA2E-A417-4EB3-9190-7DC6064AD991}" destId="{37644250-2239-41EF-88FE-BDEC6CDC8369}" srcOrd="1" destOrd="0" presId="urn:microsoft.com/office/officeart/2005/8/layout/list1"/>
    <dgm:cxn modelId="{56980A4D-F1B8-4B1C-BE8A-656252C8BBD5}" type="presParOf" srcId="{F4206DCA-C717-4411-832B-33E2421E76FD}" destId="{031BE962-BE0B-42DA-AE58-C230A6BDC320}" srcOrd="17" destOrd="0" presId="urn:microsoft.com/office/officeart/2005/8/layout/list1"/>
    <dgm:cxn modelId="{4FF55608-742C-4102-AA2D-5C12D39E18FA}" type="presParOf" srcId="{F4206DCA-C717-4411-832B-33E2421E76FD}" destId="{200C7944-57E3-44A0-ACC4-32F750BA3DB6}"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6FEADD9-F67D-41F5-BA4C-3C84956E7F46}" type="doc">
      <dgm:prSet loTypeId="urn:microsoft.com/office/officeart/2005/8/layout/chevron2" loCatId="list" qsTypeId="urn:microsoft.com/office/officeart/2005/8/quickstyle/simple2" qsCatId="simple" csTypeId="urn:microsoft.com/office/officeart/2005/8/colors/colorful3" csCatId="colorful" phldr="1"/>
      <dgm:spPr/>
      <dgm:t>
        <a:bodyPr/>
        <a:lstStyle/>
        <a:p>
          <a:endParaRPr lang="en-US"/>
        </a:p>
      </dgm:t>
    </dgm:pt>
    <dgm:pt modelId="{74EE5CD8-078F-4590-BF9C-A341A294A016}">
      <dgm:prSet phldrT="[Text]" custT="1"/>
      <dgm:spPr/>
      <dgm:t>
        <a:bodyPr/>
        <a:lstStyle/>
        <a:p>
          <a:r>
            <a:rPr lang="en-US" sz="4400" dirty="0" smtClean="0"/>
            <a:t>1</a:t>
          </a:r>
          <a:endParaRPr lang="en-US" sz="4400" dirty="0"/>
        </a:p>
      </dgm:t>
    </dgm:pt>
    <dgm:pt modelId="{BB568D76-3363-43D3-B00C-3359A643216C}" type="parTrans" cxnId="{F40F9561-0D4C-44CF-91EF-A92B1DBDE44B}">
      <dgm:prSet/>
      <dgm:spPr/>
      <dgm:t>
        <a:bodyPr/>
        <a:lstStyle/>
        <a:p>
          <a:endParaRPr lang="en-US" sz="3200"/>
        </a:p>
      </dgm:t>
    </dgm:pt>
    <dgm:pt modelId="{CF9FB981-E6ED-4440-AC98-4E4E2ABA2C55}" type="sibTrans" cxnId="{F40F9561-0D4C-44CF-91EF-A92B1DBDE44B}">
      <dgm:prSet/>
      <dgm:spPr/>
      <dgm:t>
        <a:bodyPr/>
        <a:lstStyle/>
        <a:p>
          <a:endParaRPr lang="en-US" sz="3200"/>
        </a:p>
      </dgm:t>
    </dgm:pt>
    <dgm:pt modelId="{AA046201-5C4D-445E-BF0B-5C6D2B0A1945}">
      <dgm:prSet phldrT="[Text]" custT="1"/>
      <dgm:spPr/>
      <dgm:t>
        <a:bodyPr/>
        <a:lstStyle/>
        <a:p>
          <a:r>
            <a:rPr lang="en-US" sz="4400" dirty="0" smtClean="0"/>
            <a:t>2</a:t>
          </a:r>
          <a:endParaRPr lang="en-US" sz="4400" dirty="0"/>
        </a:p>
      </dgm:t>
    </dgm:pt>
    <dgm:pt modelId="{FE92FC33-5E0F-4302-9E80-A69E8ACDDE56}" type="parTrans" cxnId="{B8AF1086-D7BE-446F-9133-738B599E9A7D}">
      <dgm:prSet/>
      <dgm:spPr/>
      <dgm:t>
        <a:bodyPr/>
        <a:lstStyle/>
        <a:p>
          <a:endParaRPr lang="en-US" sz="3200"/>
        </a:p>
      </dgm:t>
    </dgm:pt>
    <dgm:pt modelId="{40767EFF-7D52-4469-ACEE-7D28E67337E2}" type="sibTrans" cxnId="{B8AF1086-D7BE-446F-9133-738B599E9A7D}">
      <dgm:prSet/>
      <dgm:spPr/>
      <dgm:t>
        <a:bodyPr/>
        <a:lstStyle/>
        <a:p>
          <a:endParaRPr lang="en-US" sz="3200"/>
        </a:p>
      </dgm:t>
    </dgm:pt>
    <dgm:pt modelId="{D1776C8F-2B10-4075-8DF7-7F65AB725ED5}">
      <dgm:prSet phldrT="[Text]" custT="1"/>
      <dgm:spPr/>
      <dgm:t>
        <a:bodyPr/>
        <a:lstStyle/>
        <a:p>
          <a:r>
            <a:rPr lang="en-US" sz="4400" dirty="0" smtClean="0"/>
            <a:t>3</a:t>
          </a:r>
          <a:endParaRPr lang="en-US" sz="4400" dirty="0"/>
        </a:p>
      </dgm:t>
    </dgm:pt>
    <dgm:pt modelId="{7291E740-3E17-41B3-99D3-1D67AE37CC3F}" type="parTrans" cxnId="{7077B78D-FCDC-4519-8416-DC357ACD5043}">
      <dgm:prSet/>
      <dgm:spPr/>
      <dgm:t>
        <a:bodyPr/>
        <a:lstStyle/>
        <a:p>
          <a:endParaRPr lang="en-US" sz="3200"/>
        </a:p>
      </dgm:t>
    </dgm:pt>
    <dgm:pt modelId="{88B75C29-8054-417D-BCE3-878A55118F6D}" type="sibTrans" cxnId="{7077B78D-FCDC-4519-8416-DC357ACD5043}">
      <dgm:prSet/>
      <dgm:spPr/>
      <dgm:t>
        <a:bodyPr/>
        <a:lstStyle/>
        <a:p>
          <a:endParaRPr lang="en-US" sz="3200"/>
        </a:p>
      </dgm:t>
    </dgm:pt>
    <dgm:pt modelId="{28C3316E-F60E-4A50-8807-67A1D0BE0DDC}">
      <dgm:prSet custT="1"/>
      <dgm:spPr/>
      <dgm:t>
        <a:bodyPr/>
        <a:lstStyle/>
        <a:p>
          <a:r>
            <a:rPr lang="en-US" sz="4400" dirty="0" smtClean="0"/>
            <a:t>4</a:t>
          </a:r>
          <a:endParaRPr lang="en-US" sz="2300" dirty="0"/>
        </a:p>
      </dgm:t>
    </dgm:pt>
    <dgm:pt modelId="{832304E5-F843-47CF-BEBD-BF9DEC798DDE}" type="parTrans" cxnId="{59F1E563-B62F-4B5C-A3F0-3450278337B2}">
      <dgm:prSet/>
      <dgm:spPr/>
      <dgm:t>
        <a:bodyPr/>
        <a:lstStyle/>
        <a:p>
          <a:endParaRPr lang="en-US"/>
        </a:p>
      </dgm:t>
    </dgm:pt>
    <dgm:pt modelId="{09836C04-BB14-4DA6-A959-F20692882A11}" type="sibTrans" cxnId="{59F1E563-B62F-4B5C-A3F0-3450278337B2}">
      <dgm:prSet/>
      <dgm:spPr/>
      <dgm:t>
        <a:bodyPr/>
        <a:lstStyle/>
        <a:p>
          <a:endParaRPr lang="en-US"/>
        </a:p>
      </dgm:t>
    </dgm:pt>
    <dgm:pt modelId="{B6092E39-EC3F-44A5-8D51-876215E04E80}">
      <dgm:prSet custT="1"/>
      <dgm:spPr/>
      <dgm:t>
        <a:bodyPr/>
        <a:lstStyle/>
        <a:p>
          <a:r>
            <a:rPr lang="en-US" sz="2000" dirty="0" smtClean="0"/>
            <a:t>What is cultural relevance? [Rob]</a:t>
          </a:r>
          <a:endParaRPr lang="en-US" sz="2000" dirty="0"/>
        </a:p>
      </dgm:t>
    </dgm:pt>
    <dgm:pt modelId="{0B0BDE6F-EE69-492F-97C0-87254033E165}" type="parTrans" cxnId="{EA42B5E0-A04F-4CC2-9F41-E6ADF367CF99}">
      <dgm:prSet/>
      <dgm:spPr/>
      <dgm:t>
        <a:bodyPr/>
        <a:lstStyle/>
        <a:p>
          <a:endParaRPr lang="en-US"/>
        </a:p>
      </dgm:t>
    </dgm:pt>
    <dgm:pt modelId="{DA1EE40C-384D-4BA1-B992-45E04A88DF8C}" type="sibTrans" cxnId="{EA42B5E0-A04F-4CC2-9F41-E6ADF367CF99}">
      <dgm:prSet/>
      <dgm:spPr/>
      <dgm:t>
        <a:bodyPr/>
        <a:lstStyle/>
        <a:p>
          <a:endParaRPr lang="en-US"/>
        </a:p>
      </dgm:t>
    </dgm:pt>
    <dgm:pt modelId="{B5038499-012A-47FC-98E4-E145FDCA0B14}">
      <dgm:prSet custT="1"/>
      <dgm:spPr/>
      <dgm:t>
        <a:bodyPr/>
        <a:lstStyle/>
        <a:p>
          <a:r>
            <a:rPr lang="en-US" sz="2000" dirty="0" smtClean="0"/>
            <a:t>What do we know about disproportionality and cultural relevance ? [Bob]</a:t>
          </a:r>
          <a:endParaRPr lang="en-US" sz="2000" dirty="0"/>
        </a:p>
      </dgm:t>
    </dgm:pt>
    <dgm:pt modelId="{AD296D14-29C0-4BD8-A188-C20FABC7E3D7}" type="parTrans" cxnId="{8DA98D29-D612-49D8-ADD2-45E9B09A3DAB}">
      <dgm:prSet/>
      <dgm:spPr/>
      <dgm:t>
        <a:bodyPr/>
        <a:lstStyle/>
        <a:p>
          <a:endParaRPr lang="en-US"/>
        </a:p>
      </dgm:t>
    </dgm:pt>
    <dgm:pt modelId="{88DAE44F-D2CD-47C8-B7A4-81E8ACF89157}" type="sibTrans" cxnId="{8DA98D29-D612-49D8-ADD2-45E9B09A3DAB}">
      <dgm:prSet/>
      <dgm:spPr/>
      <dgm:t>
        <a:bodyPr/>
        <a:lstStyle/>
        <a:p>
          <a:endParaRPr lang="en-US"/>
        </a:p>
      </dgm:t>
    </dgm:pt>
    <dgm:pt modelId="{FD625D7A-2001-4640-8F8D-DD299EACE387}">
      <dgm:prSet custT="1"/>
      <dgm:spPr/>
      <dgm:t>
        <a:bodyPr/>
        <a:lstStyle/>
        <a:p>
          <a:r>
            <a:rPr lang="en-US" sz="2000" dirty="0" smtClean="0"/>
            <a:t>What are promising practices for increasing cultural relevance? [Scott]</a:t>
          </a:r>
          <a:endParaRPr lang="en-US" sz="2000" dirty="0"/>
        </a:p>
      </dgm:t>
    </dgm:pt>
    <dgm:pt modelId="{17FDDA0A-9EF7-42C0-AAD9-A00E43B2406F}" type="parTrans" cxnId="{D28A1639-AFFE-49AD-91F6-047371D2EB38}">
      <dgm:prSet/>
      <dgm:spPr/>
      <dgm:t>
        <a:bodyPr/>
        <a:lstStyle/>
        <a:p>
          <a:endParaRPr lang="en-US"/>
        </a:p>
      </dgm:t>
    </dgm:pt>
    <dgm:pt modelId="{863AC222-9620-47C1-BC95-91D2D7988956}" type="sibTrans" cxnId="{D28A1639-AFFE-49AD-91F6-047371D2EB38}">
      <dgm:prSet/>
      <dgm:spPr/>
      <dgm:t>
        <a:bodyPr/>
        <a:lstStyle/>
        <a:p>
          <a:endParaRPr lang="en-US"/>
        </a:p>
      </dgm:t>
    </dgm:pt>
    <dgm:pt modelId="{5F3E5F04-F273-44E6-956A-F35A5E40C402}">
      <dgm:prSet custT="1"/>
      <dgm:spPr/>
      <dgm:t>
        <a:bodyPr/>
        <a:lstStyle/>
        <a:p>
          <a:r>
            <a:rPr lang="en-US" sz="2000" dirty="0" smtClean="0"/>
            <a:t>What are promising practices for decreasing disproportionality? [Cayce]</a:t>
          </a:r>
          <a:endParaRPr lang="en-US" sz="1400" dirty="0"/>
        </a:p>
      </dgm:t>
    </dgm:pt>
    <dgm:pt modelId="{E6184E7B-2419-4FB9-9994-0C01CEF483DD}" type="parTrans" cxnId="{7BD5597B-A58F-4F0F-86A1-B98BA2245025}">
      <dgm:prSet/>
      <dgm:spPr/>
      <dgm:t>
        <a:bodyPr/>
        <a:lstStyle/>
        <a:p>
          <a:endParaRPr lang="en-US"/>
        </a:p>
      </dgm:t>
    </dgm:pt>
    <dgm:pt modelId="{D28CF635-0A5B-411A-85AA-58EAB370079B}" type="sibTrans" cxnId="{7BD5597B-A58F-4F0F-86A1-B98BA2245025}">
      <dgm:prSet/>
      <dgm:spPr/>
      <dgm:t>
        <a:bodyPr/>
        <a:lstStyle/>
        <a:p>
          <a:endParaRPr lang="en-US"/>
        </a:p>
      </dgm:t>
    </dgm:pt>
    <dgm:pt modelId="{44B360F3-125F-4EF3-8BCC-6E0C2D324019}" type="pres">
      <dgm:prSet presAssocID="{F6FEADD9-F67D-41F5-BA4C-3C84956E7F46}" presName="linearFlow" presStyleCnt="0">
        <dgm:presLayoutVars>
          <dgm:dir/>
          <dgm:animLvl val="lvl"/>
          <dgm:resizeHandles val="exact"/>
        </dgm:presLayoutVars>
      </dgm:prSet>
      <dgm:spPr/>
      <dgm:t>
        <a:bodyPr/>
        <a:lstStyle/>
        <a:p>
          <a:endParaRPr lang="en-US"/>
        </a:p>
      </dgm:t>
    </dgm:pt>
    <dgm:pt modelId="{75E99543-DDD6-420E-8A77-B14CE32CFA61}" type="pres">
      <dgm:prSet presAssocID="{74EE5CD8-078F-4590-BF9C-A341A294A016}" presName="composite" presStyleCnt="0"/>
      <dgm:spPr/>
    </dgm:pt>
    <dgm:pt modelId="{BEC4A077-C0EB-4DBA-AEC3-DB0ADC9620B0}" type="pres">
      <dgm:prSet presAssocID="{74EE5CD8-078F-4590-BF9C-A341A294A016}" presName="parentText" presStyleLbl="alignNode1" presStyleIdx="0" presStyleCnt="4">
        <dgm:presLayoutVars>
          <dgm:chMax val="1"/>
          <dgm:bulletEnabled val="1"/>
        </dgm:presLayoutVars>
      </dgm:prSet>
      <dgm:spPr/>
      <dgm:t>
        <a:bodyPr/>
        <a:lstStyle/>
        <a:p>
          <a:endParaRPr lang="en-US"/>
        </a:p>
      </dgm:t>
    </dgm:pt>
    <dgm:pt modelId="{0EFFC71F-1BC1-4BB3-935F-8A33E475939A}" type="pres">
      <dgm:prSet presAssocID="{74EE5CD8-078F-4590-BF9C-A341A294A016}" presName="descendantText" presStyleLbl="alignAcc1" presStyleIdx="0" presStyleCnt="4">
        <dgm:presLayoutVars>
          <dgm:bulletEnabled val="1"/>
        </dgm:presLayoutVars>
      </dgm:prSet>
      <dgm:spPr/>
      <dgm:t>
        <a:bodyPr/>
        <a:lstStyle/>
        <a:p>
          <a:endParaRPr lang="en-US"/>
        </a:p>
      </dgm:t>
    </dgm:pt>
    <dgm:pt modelId="{9744E13D-D24E-472A-A15F-4C93F22E520C}" type="pres">
      <dgm:prSet presAssocID="{CF9FB981-E6ED-4440-AC98-4E4E2ABA2C55}" presName="sp" presStyleCnt="0"/>
      <dgm:spPr/>
    </dgm:pt>
    <dgm:pt modelId="{4573F412-DF48-414D-8B58-231ADEA19BA5}" type="pres">
      <dgm:prSet presAssocID="{AA046201-5C4D-445E-BF0B-5C6D2B0A1945}" presName="composite" presStyleCnt="0"/>
      <dgm:spPr/>
    </dgm:pt>
    <dgm:pt modelId="{76A5DF4E-6ADC-48E1-A653-6FCA9DDAF856}" type="pres">
      <dgm:prSet presAssocID="{AA046201-5C4D-445E-BF0B-5C6D2B0A1945}" presName="parentText" presStyleLbl="alignNode1" presStyleIdx="1" presStyleCnt="4">
        <dgm:presLayoutVars>
          <dgm:chMax val="1"/>
          <dgm:bulletEnabled val="1"/>
        </dgm:presLayoutVars>
      </dgm:prSet>
      <dgm:spPr/>
      <dgm:t>
        <a:bodyPr/>
        <a:lstStyle/>
        <a:p>
          <a:endParaRPr lang="en-US"/>
        </a:p>
      </dgm:t>
    </dgm:pt>
    <dgm:pt modelId="{E6B64C66-C3BC-4FE3-8C47-AA3471D60595}" type="pres">
      <dgm:prSet presAssocID="{AA046201-5C4D-445E-BF0B-5C6D2B0A1945}" presName="descendantText" presStyleLbl="alignAcc1" presStyleIdx="1" presStyleCnt="4">
        <dgm:presLayoutVars>
          <dgm:bulletEnabled val="1"/>
        </dgm:presLayoutVars>
      </dgm:prSet>
      <dgm:spPr/>
      <dgm:t>
        <a:bodyPr/>
        <a:lstStyle/>
        <a:p>
          <a:endParaRPr lang="en-US"/>
        </a:p>
      </dgm:t>
    </dgm:pt>
    <dgm:pt modelId="{61D7691F-39C5-4A87-8638-00FFBB909F33}" type="pres">
      <dgm:prSet presAssocID="{40767EFF-7D52-4469-ACEE-7D28E67337E2}" presName="sp" presStyleCnt="0"/>
      <dgm:spPr/>
    </dgm:pt>
    <dgm:pt modelId="{70725F77-0404-41FC-A2CF-1375F5D3CBAE}" type="pres">
      <dgm:prSet presAssocID="{D1776C8F-2B10-4075-8DF7-7F65AB725ED5}" presName="composite" presStyleCnt="0"/>
      <dgm:spPr/>
    </dgm:pt>
    <dgm:pt modelId="{C970047F-2183-4BC9-9F50-2DD8B315E1BA}" type="pres">
      <dgm:prSet presAssocID="{D1776C8F-2B10-4075-8DF7-7F65AB725ED5}" presName="parentText" presStyleLbl="alignNode1" presStyleIdx="2" presStyleCnt="4">
        <dgm:presLayoutVars>
          <dgm:chMax val="1"/>
          <dgm:bulletEnabled val="1"/>
        </dgm:presLayoutVars>
      </dgm:prSet>
      <dgm:spPr/>
      <dgm:t>
        <a:bodyPr/>
        <a:lstStyle/>
        <a:p>
          <a:endParaRPr lang="en-US"/>
        </a:p>
      </dgm:t>
    </dgm:pt>
    <dgm:pt modelId="{FA74C7D8-9CBB-4745-9863-F0E12C81B855}" type="pres">
      <dgm:prSet presAssocID="{D1776C8F-2B10-4075-8DF7-7F65AB725ED5}" presName="descendantText" presStyleLbl="alignAcc1" presStyleIdx="2" presStyleCnt="4">
        <dgm:presLayoutVars>
          <dgm:bulletEnabled val="1"/>
        </dgm:presLayoutVars>
      </dgm:prSet>
      <dgm:spPr/>
      <dgm:t>
        <a:bodyPr/>
        <a:lstStyle/>
        <a:p>
          <a:endParaRPr lang="en-US"/>
        </a:p>
      </dgm:t>
    </dgm:pt>
    <dgm:pt modelId="{1EF939C2-9D75-40C2-AC55-79C37485AB2B}" type="pres">
      <dgm:prSet presAssocID="{88B75C29-8054-417D-BCE3-878A55118F6D}" presName="sp" presStyleCnt="0"/>
      <dgm:spPr/>
    </dgm:pt>
    <dgm:pt modelId="{B6D24BA3-534F-48C4-A37C-1D678E0105FA}" type="pres">
      <dgm:prSet presAssocID="{28C3316E-F60E-4A50-8807-67A1D0BE0DDC}" presName="composite" presStyleCnt="0"/>
      <dgm:spPr/>
    </dgm:pt>
    <dgm:pt modelId="{1CD47CA8-1F3D-46FD-BA54-B5BA51E611A3}" type="pres">
      <dgm:prSet presAssocID="{28C3316E-F60E-4A50-8807-67A1D0BE0DDC}" presName="parentText" presStyleLbl="alignNode1" presStyleIdx="3" presStyleCnt="4">
        <dgm:presLayoutVars>
          <dgm:chMax val="1"/>
          <dgm:bulletEnabled val="1"/>
        </dgm:presLayoutVars>
      </dgm:prSet>
      <dgm:spPr/>
      <dgm:t>
        <a:bodyPr/>
        <a:lstStyle/>
        <a:p>
          <a:endParaRPr lang="en-US"/>
        </a:p>
      </dgm:t>
    </dgm:pt>
    <dgm:pt modelId="{65D2187C-B43E-436D-B8CA-B6FA7E711E93}" type="pres">
      <dgm:prSet presAssocID="{28C3316E-F60E-4A50-8807-67A1D0BE0DDC}" presName="descendantText" presStyleLbl="alignAcc1" presStyleIdx="3" presStyleCnt="4">
        <dgm:presLayoutVars>
          <dgm:bulletEnabled val="1"/>
        </dgm:presLayoutVars>
      </dgm:prSet>
      <dgm:spPr/>
      <dgm:t>
        <a:bodyPr/>
        <a:lstStyle/>
        <a:p>
          <a:endParaRPr lang="en-US"/>
        </a:p>
      </dgm:t>
    </dgm:pt>
  </dgm:ptLst>
  <dgm:cxnLst>
    <dgm:cxn modelId="{7077B78D-FCDC-4519-8416-DC357ACD5043}" srcId="{F6FEADD9-F67D-41F5-BA4C-3C84956E7F46}" destId="{D1776C8F-2B10-4075-8DF7-7F65AB725ED5}" srcOrd="2" destOrd="0" parTransId="{7291E740-3E17-41B3-99D3-1D67AE37CC3F}" sibTransId="{88B75C29-8054-417D-BCE3-878A55118F6D}"/>
    <dgm:cxn modelId="{4B52B29E-C76F-4F5D-9CBD-DC920B50C53B}" type="presOf" srcId="{28C3316E-F60E-4A50-8807-67A1D0BE0DDC}" destId="{1CD47CA8-1F3D-46FD-BA54-B5BA51E611A3}" srcOrd="0" destOrd="0" presId="urn:microsoft.com/office/officeart/2005/8/layout/chevron2"/>
    <dgm:cxn modelId="{D28A1639-AFFE-49AD-91F6-047371D2EB38}" srcId="{28C3316E-F60E-4A50-8807-67A1D0BE0DDC}" destId="{FD625D7A-2001-4640-8F8D-DD299EACE387}" srcOrd="0" destOrd="0" parTransId="{17FDDA0A-9EF7-42C0-AAD9-A00E43B2406F}" sibTransId="{863AC222-9620-47C1-BC95-91D2D7988956}"/>
    <dgm:cxn modelId="{DDDA35E9-9442-4F23-AD41-CCA9AF8665CB}" type="presOf" srcId="{FD625D7A-2001-4640-8F8D-DD299EACE387}" destId="{65D2187C-B43E-436D-B8CA-B6FA7E711E93}" srcOrd="0" destOrd="0" presId="urn:microsoft.com/office/officeart/2005/8/layout/chevron2"/>
    <dgm:cxn modelId="{E8630896-45AA-4DFA-9416-8A4974F6CDF0}" type="presOf" srcId="{AA046201-5C4D-445E-BF0B-5C6D2B0A1945}" destId="{76A5DF4E-6ADC-48E1-A653-6FCA9DDAF856}" srcOrd="0" destOrd="0" presId="urn:microsoft.com/office/officeart/2005/8/layout/chevron2"/>
    <dgm:cxn modelId="{48BB9156-94BA-4866-94A1-F1EA63C1543B}" type="presOf" srcId="{74EE5CD8-078F-4590-BF9C-A341A294A016}" destId="{BEC4A077-C0EB-4DBA-AEC3-DB0ADC9620B0}" srcOrd="0" destOrd="0" presId="urn:microsoft.com/office/officeart/2005/8/layout/chevron2"/>
    <dgm:cxn modelId="{682E6CE8-8463-4032-8682-CA55D9933052}" type="presOf" srcId="{5F3E5F04-F273-44E6-956A-F35A5E40C402}" destId="{FA74C7D8-9CBB-4745-9863-F0E12C81B855}" srcOrd="0" destOrd="0" presId="urn:microsoft.com/office/officeart/2005/8/layout/chevron2"/>
    <dgm:cxn modelId="{F40F9561-0D4C-44CF-91EF-A92B1DBDE44B}" srcId="{F6FEADD9-F67D-41F5-BA4C-3C84956E7F46}" destId="{74EE5CD8-078F-4590-BF9C-A341A294A016}" srcOrd="0" destOrd="0" parTransId="{BB568D76-3363-43D3-B00C-3359A643216C}" sibTransId="{CF9FB981-E6ED-4440-AC98-4E4E2ABA2C55}"/>
    <dgm:cxn modelId="{EA42B5E0-A04F-4CC2-9F41-E6ADF367CF99}" srcId="{74EE5CD8-078F-4590-BF9C-A341A294A016}" destId="{B6092E39-EC3F-44A5-8D51-876215E04E80}" srcOrd="0" destOrd="0" parTransId="{0B0BDE6F-EE69-492F-97C0-87254033E165}" sibTransId="{DA1EE40C-384D-4BA1-B992-45E04A88DF8C}"/>
    <dgm:cxn modelId="{B8AF1086-D7BE-446F-9133-738B599E9A7D}" srcId="{F6FEADD9-F67D-41F5-BA4C-3C84956E7F46}" destId="{AA046201-5C4D-445E-BF0B-5C6D2B0A1945}" srcOrd="1" destOrd="0" parTransId="{FE92FC33-5E0F-4302-9E80-A69E8ACDDE56}" sibTransId="{40767EFF-7D52-4469-ACEE-7D28E67337E2}"/>
    <dgm:cxn modelId="{59F1E563-B62F-4B5C-A3F0-3450278337B2}" srcId="{F6FEADD9-F67D-41F5-BA4C-3C84956E7F46}" destId="{28C3316E-F60E-4A50-8807-67A1D0BE0DDC}" srcOrd="3" destOrd="0" parTransId="{832304E5-F843-47CF-BEBD-BF9DEC798DDE}" sibTransId="{09836C04-BB14-4DA6-A959-F20692882A11}"/>
    <dgm:cxn modelId="{7BD5597B-A58F-4F0F-86A1-B98BA2245025}" srcId="{D1776C8F-2B10-4075-8DF7-7F65AB725ED5}" destId="{5F3E5F04-F273-44E6-956A-F35A5E40C402}" srcOrd="0" destOrd="0" parTransId="{E6184E7B-2419-4FB9-9994-0C01CEF483DD}" sibTransId="{D28CF635-0A5B-411A-85AA-58EAB370079B}"/>
    <dgm:cxn modelId="{8C1649D9-1C5D-4A0D-8D18-5552F4D30F4D}" type="presOf" srcId="{F6FEADD9-F67D-41F5-BA4C-3C84956E7F46}" destId="{44B360F3-125F-4EF3-8BCC-6E0C2D324019}" srcOrd="0" destOrd="0" presId="urn:microsoft.com/office/officeart/2005/8/layout/chevron2"/>
    <dgm:cxn modelId="{7A09EBEE-E5E7-4F4B-808B-3ECC46510A2A}" type="presOf" srcId="{B6092E39-EC3F-44A5-8D51-876215E04E80}" destId="{0EFFC71F-1BC1-4BB3-935F-8A33E475939A}" srcOrd="0" destOrd="0" presId="urn:microsoft.com/office/officeart/2005/8/layout/chevron2"/>
    <dgm:cxn modelId="{CAEFD32B-6E6C-4AEE-9DCD-A89DDD57CD99}" type="presOf" srcId="{D1776C8F-2B10-4075-8DF7-7F65AB725ED5}" destId="{C970047F-2183-4BC9-9F50-2DD8B315E1BA}" srcOrd="0" destOrd="0" presId="urn:microsoft.com/office/officeart/2005/8/layout/chevron2"/>
    <dgm:cxn modelId="{D0E6ED08-1A07-4C15-8C86-427BF7B33CFB}" type="presOf" srcId="{B5038499-012A-47FC-98E4-E145FDCA0B14}" destId="{E6B64C66-C3BC-4FE3-8C47-AA3471D60595}" srcOrd="0" destOrd="0" presId="urn:microsoft.com/office/officeart/2005/8/layout/chevron2"/>
    <dgm:cxn modelId="{8DA98D29-D612-49D8-ADD2-45E9B09A3DAB}" srcId="{AA046201-5C4D-445E-BF0B-5C6D2B0A1945}" destId="{B5038499-012A-47FC-98E4-E145FDCA0B14}" srcOrd="0" destOrd="0" parTransId="{AD296D14-29C0-4BD8-A188-C20FABC7E3D7}" sibTransId="{88DAE44F-D2CD-47C8-B7A4-81E8ACF89157}"/>
    <dgm:cxn modelId="{E3F525E6-7B47-45E4-A7E3-CDCEE3D0D505}" type="presParOf" srcId="{44B360F3-125F-4EF3-8BCC-6E0C2D324019}" destId="{75E99543-DDD6-420E-8A77-B14CE32CFA61}" srcOrd="0" destOrd="0" presId="urn:microsoft.com/office/officeart/2005/8/layout/chevron2"/>
    <dgm:cxn modelId="{29BA3C5C-7F0B-4365-AFA4-3B4F2AC5CABB}" type="presParOf" srcId="{75E99543-DDD6-420E-8A77-B14CE32CFA61}" destId="{BEC4A077-C0EB-4DBA-AEC3-DB0ADC9620B0}" srcOrd="0" destOrd="0" presId="urn:microsoft.com/office/officeart/2005/8/layout/chevron2"/>
    <dgm:cxn modelId="{01DE9B3B-5B05-40F5-8546-FC7DDBD4A832}" type="presParOf" srcId="{75E99543-DDD6-420E-8A77-B14CE32CFA61}" destId="{0EFFC71F-1BC1-4BB3-935F-8A33E475939A}" srcOrd="1" destOrd="0" presId="urn:microsoft.com/office/officeart/2005/8/layout/chevron2"/>
    <dgm:cxn modelId="{16C51CB6-AB16-4775-BB09-CFF6A52F87F0}" type="presParOf" srcId="{44B360F3-125F-4EF3-8BCC-6E0C2D324019}" destId="{9744E13D-D24E-472A-A15F-4C93F22E520C}" srcOrd="1" destOrd="0" presId="urn:microsoft.com/office/officeart/2005/8/layout/chevron2"/>
    <dgm:cxn modelId="{B1063768-C91F-4369-BC48-4CF8C960F1DB}" type="presParOf" srcId="{44B360F3-125F-4EF3-8BCC-6E0C2D324019}" destId="{4573F412-DF48-414D-8B58-231ADEA19BA5}" srcOrd="2" destOrd="0" presId="urn:microsoft.com/office/officeart/2005/8/layout/chevron2"/>
    <dgm:cxn modelId="{AB2D91E6-A703-41D8-AD6E-D367CF459BE7}" type="presParOf" srcId="{4573F412-DF48-414D-8B58-231ADEA19BA5}" destId="{76A5DF4E-6ADC-48E1-A653-6FCA9DDAF856}" srcOrd="0" destOrd="0" presId="urn:microsoft.com/office/officeart/2005/8/layout/chevron2"/>
    <dgm:cxn modelId="{493892C4-190C-4E6D-B8CB-DADDE1A139AD}" type="presParOf" srcId="{4573F412-DF48-414D-8B58-231ADEA19BA5}" destId="{E6B64C66-C3BC-4FE3-8C47-AA3471D60595}" srcOrd="1" destOrd="0" presId="urn:microsoft.com/office/officeart/2005/8/layout/chevron2"/>
    <dgm:cxn modelId="{4F3CB0C0-1003-4000-9E90-3B2AB7E8F8E1}" type="presParOf" srcId="{44B360F3-125F-4EF3-8BCC-6E0C2D324019}" destId="{61D7691F-39C5-4A87-8638-00FFBB909F33}" srcOrd="3" destOrd="0" presId="urn:microsoft.com/office/officeart/2005/8/layout/chevron2"/>
    <dgm:cxn modelId="{AB1662C4-8DC0-4B89-88C4-E222ADA4EEDE}" type="presParOf" srcId="{44B360F3-125F-4EF3-8BCC-6E0C2D324019}" destId="{70725F77-0404-41FC-A2CF-1375F5D3CBAE}" srcOrd="4" destOrd="0" presId="urn:microsoft.com/office/officeart/2005/8/layout/chevron2"/>
    <dgm:cxn modelId="{EA75C26E-2BF4-4B61-92DE-BCAAD2E12C88}" type="presParOf" srcId="{70725F77-0404-41FC-A2CF-1375F5D3CBAE}" destId="{C970047F-2183-4BC9-9F50-2DD8B315E1BA}" srcOrd="0" destOrd="0" presId="urn:microsoft.com/office/officeart/2005/8/layout/chevron2"/>
    <dgm:cxn modelId="{86A378F9-701A-4362-B3DE-7F12A2C57785}" type="presParOf" srcId="{70725F77-0404-41FC-A2CF-1375F5D3CBAE}" destId="{FA74C7D8-9CBB-4745-9863-F0E12C81B855}" srcOrd="1" destOrd="0" presId="urn:microsoft.com/office/officeart/2005/8/layout/chevron2"/>
    <dgm:cxn modelId="{B986FA9B-351B-4DCA-B26B-B68BF0B64F3E}" type="presParOf" srcId="{44B360F3-125F-4EF3-8BCC-6E0C2D324019}" destId="{1EF939C2-9D75-40C2-AC55-79C37485AB2B}" srcOrd="5" destOrd="0" presId="urn:microsoft.com/office/officeart/2005/8/layout/chevron2"/>
    <dgm:cxn modelId="{82038FD2-CB80-4690-BCF8-9DE88D177767}" type="presParOf" srcId="{44B360F3-125F-4EF3-8BCC-6E0C2D324019}" destId="{B6D24BA3-534F-48C4-A37C-1D678E0105FA}" srcOrd="6" destOrd="0" presId="urn:microsoft.com/office/officeart/2005/8/layout/chevron2"/>
    <dgm:cxn modelId="{E0BED85B-B677-45EF-93DA-3DC3C7AD8169}" type="presParOf" srcId="{B6D24BA3-534F-48C4-A37C-1D678E0105FA}" destId="{1CD47CA8-1F3D-46FD-BA54-B5BA51E611A3}" srcOrd="0" destOrd="0" presId="urn:microsoft.com/office/officeart/2005/8/layout/chevron2"/>
    <dgm:cxn modelId="{3BB29045-8627-4DB1-80D9-C8C8BE9D4625}" type="presParOf" srcId="{B6D24BA3-534F-48C4-A37C-1D678E0105FA}" destId="{65D2187C-B43E-436D-B8CA-B6FA7E711E93}"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30D8490-B94F-4EEF-8080-2BC54089C432}"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US"/>
        </a:p>
      </dgm:t>
    </dgm:pt>
    <dgm:pt modelId="{77A0DFAC-699C-4FFF-AEAE-B8E9D2853924}">
      <dgm:prSet phldrT="[Text]"/>
      <dgm:spPr/>
      <dgm:t>
        <a:bodyPr/>
        <a:lstStyle/>
        <a:p>
          <a:r>
            <a:rPr lang="en-US" dirty="0" smtClean="0"/>
            <a:t>Disciplinary</a:t>
          </a:r>
          <a:endParaRPr lang="en-US" dirty="0"/>
        </a:p>
      </dgm:t>
    </dgm:pt>
    <dgm:pt modelId="{A8BA866D-620E-4895-91B7-9C51AE4777B4}" type="parTrans" cxnId="{0F0C5775-5FC6-4A5F-8366-B540A4E7D5EF}">
      <dgm:prSet/>
      <dgm:spPr/>
      <dgm:t>
        <a:bodyPr/>
        <a:lstStyle/>
        <a:p>
          <a:endParaRPr lang="en-US"/>
        </a:p>
      </dgm:t>
    </dgm:pt>
    <dgm:pt modelId="{4C610CC8-4976-4709-BDBF-B0B3D71FA32B}" type="sibTrans" cxnId="{0F0C5775-5FC6-4A5F-8366-B540A4E7D5EF}">
      <dgm:prSet/>
      <dgm:spPr/>
      <dgm:t>
        <a:bodyPr/>
        <a:lstStyle/>
        <a:p>
          <a:endParaRPr lang="en-US"/>
        </a:p>
      </dgm:t>
    </dgm:pt>
    <dgm:pt modelId="{3F2A93FF-1CF5-4D16-9594-29B02552DC59}">
      <dgm:prSet phldrT="[Text]"/>
      <dgm:spPr/>
      <dgm:t>
        <a:bodyPr/>
        <a:lstStyle/>
        <a:p>
          <a:endParaRPr lang="en-US" dirty="0"/>
        </a:p>
      </dgm:t>
    </dgm:pt>
    <dgm:pt modelId="{613C3D1E-7BEA-4C06-8A48-AFB26AD41A67}" type="parTrans" cxnId="{952A905F-81CD-4A35-836B-3676176665A7}">
      <dgm:prSet/>
      <dgm:spPr/>
      <dgm:t>
        <a:bodyPr/>
        <a:lstStyle/>
        <a:p>
          <a:endParaRPr lang="en-US"/>
        </a:p>
      </dgm:t>
    </dgm:pt>
    <dgm:pt modelId="{1752C896-C908-441B-8B45-5348A668EDED}" type="sibTrans" cxnId="{952A905F-81CD-4A35-836B-3676176665A7}">
      <dgm:prSet/>
      <dgm:spPr/>
      <dgm:t>
        <a:bodyPr/>
        <a:lstStyle/>
        <a:p>
          <a:endParaRPr lang="en-US"/>
        </a:p>
      </dgm:t>
    </dgm:pt>
    <dgm:pt modelId="{E149DF08-98BF-495F-9EB1-5A9FD6A17BF6}">
      <dgm:prSet phldrT="[Text]"/>
      <dgm:spPr/>
      <dgm:t>
        <a:bodyPr/>
        <a:lstStyle/>
        <a:p>
          <a:r>
            <a:rPr lang="en-US" dirty="0" err="1" smtClean="0"/>
            <a:t>Disproportionality</a:t>
          </a:r>
          <a:endParaRPr lang="en-US" dirty="0"/>
        </a:p>
      </dgm:t>
    </dgm:pt>
    <dgm:pt modelId="{4B499DC3-432D-444B-850C-3189417FCA60}" type="parTrans" cxnId="{A9673A4E-B214-45FA-82F1-5AE08805188D}">
      <dgm:prSet/>
      <dgm:spPr/>
      <dgm:t>
        <a:bodyPr/>
        <a:lstStyle/>
        <a:p>
          <a:endParaRPr lang="en-US"/>
        </a:p>
      </dgm:t>
    </dgm:pt>
    <dgm:pt modelId="{E3D38BA6-31BD-4A61-A6B4-D4147EA457ED}" type="sibTrans" cxnId="{A9673A4E-B214-45FA-82F1-5AE08805188D}">
      <dgm:prSet/>
      <dgm:spPr/>
      <dgm:t>
        <a:bodyPr/>
        <a:lstStyle/>
        <a:p>
          <a:endParaRPr lang="en-US"/>
        </a:p>
      </dgm:t>
    </dgm:pt>
    <dgm:pt modelId="{244D720C-F504-484B-AF96-4A2B38A5AF5F}">
      <dgm:prSet phldrT="[Text]"/>
      <dgm:spPr/>
      <dgm:t>
        <a:bodyPr/>
        <a:lstStyle/>
        <a:p>
          <a:endParaRPr lang="en-US" dirty="0"/>
        </a:p>
      </dgm:t>
    </dgm:pt>
    <dgm:pt modelId="{A481390B-AAB6-4FE8-84A6-DF2FC345ADD5}" type="parTrans" cxnId="{7FB39F90-D2D4-498A-BABB-7BDA20CBEEC0}">
      <dgm:prSet/>
      <dgm:spPr/>
      <dgm:t>
        <a:bodyPr/>
        <a:lstStyle/>
        <a:p>
          <a:endParaRPr lang="en-US"/>
        </a:p>
      </dgm:t>
    </dgm:pt>
    <dgm:pt modelId="{0383F315-6270-4251-8B2C-5635FFD4D69A}" type="sibTrans" cxnId="{7FB39F90-D2D4-498A-BABB-7BDA20CBEEC0}">
      <dgm:prSet/>
      <dgm:spPr/>
      <dgm:t>
        <a:bodyPr/>
        <a:lstStyle/>
        <a:p>
          <a:endParaRPr lang="en-US"/>
        </a:p>
      </dgm:t>
    </dgm:pt>
    <dgm:pt modelId="{20B2BDE9-25B9-4956-9652-1B72B82DDF60}" type="pres">
      <dgm:prSet presAssocID="{630D8490-B94F-4EEF-8080-2BC54089C432}" presName="Name0" presStyleCnt="0">
        <dgm:presLayoutVars>
          <dgm:dir/>
          <dgm:animLvl val="lvl"/>
          <dgm:resizeHandles/>
        </dgm:presLayoutVars>
      </dgm:prSet>
      <dgm:spPr/>
      <dgm:t>
        <a:bodyPr/>
        <a:lstStyle/>
        <a:p>
          <a:endParaRPr lang="en-US"/>
        </a:p>
      </dgm:t>
    </dgm:pt>
    <dgm:pt modelId="{5D4EFDFF-08CF-41CE-8BBB-DE324892D885}" type="pres">
      <dgm:prSet presAssocID="{77A0DFAC-699C-4FFF-AEAE-B8E9D2853924}" presName="linNode" presStyleCnt="0"/>
      <dgm:spPr/>
    </dgm:pt>
    <dgm:pt modelId="{8038CA59-8C89-4247-A25F-49B8A69D5720}" type="pres">
      <dgm:prSet presAssocID="{77A0DFAC-699C-4FFF-AEAE-B8E9D2853924}" presName="parentShp" presStyleLbl="node1" presStyleIdx="0" presStyleCnt="2">
        <dgm:presLayoutVars>
          <dgm:bulletEnabled val="1"/>
        </dgm:presLayoutVars>
      </dgm:prSet>
      <dgm:spPr/>
      <dgm:t>
        <a:bodyPr/>
        <a:lstStyle/>
        <a:p>
          <a:endParaRPr lang="en-US"/>
        </a:p>
      </dgm:t>
    </dgm:pt>
    <dgm:pt modelId="{29D3394C-B09D-428C-BDC5-E35007ADE059}" type="pres">
      <dgm:prSet presAssocID="{77A0DFAC-699C-4FFF-AEAE-B8E9D2853924}" presName="childShp" presStyleLbl="bgAccFollowNode1" presStyleIdx="0" presStyleCnt="2">
        <dgm:presLayoutVars>
          <dgm:bulletEnabled val="1"/>
        </dgm:presLayoutVars>
      </dgm:prSet>
      <dgm:spPr/>
      <dgm:t>
        <a:bodyPr/>
        <a:lstStyle/>
        <a:p>
          <a:endParaRPr lang="en-US"/>
        </a:p>
      </dgm:t>
    </dgm:pt>
    <dgm:pt modelId="{82FB4A12-A429-42AB-BA2C-BE2860943585}" type="pres">
      <dgm:prSet presAssocID="{4C610CC8-4976-4709-BDBF-B0B3D71FA32B}" presName="spacing" presStyleCnt="0"/>
      <dgm:spPr/>
    </dgm:pt>
    <dgm:pt modelId="{6B264205-35BE-4621-A931-A42DCE2BF414}" type="pres">
      <dgm:prSet presAssocID="{E149DF08-98BF-495F-9EB1-5A9FD6A17BF6}" presName="linNode" presStyleCnt="0"/>
      <dgm:spPr/>
    </dgm:pt>
    <dgm:pt modelId="{D37DA6D2-4ED9-4E7B-9303-1F7A220A3710}" type="pres">
      <dgm:prSet presAssocID="{E149DF08-98BF-495F-9EB1-5A9FD6A17BF6}" presName="parentShp" presStyleLbl="node1" presStyleIdx="1" presStyleCnt="2">
        <dgm:presLayoutVars>
          <dgm:bulletEnabled val="1"/>
        </dgm:presLayoutVars>
      </dgm:prSet>
      <dgm:spPr/>
      <dgm:t>
        <a:bodyPr/>
        <a:lstStyle/>
        <a:p>
          <a:endParaRPr lang="en-US"/>
        </a:p>
      </dgm:t>
    </dgm:pt>
    <dgm:pt modelId="{C9AE1AB1-B889-403A-9B76-A9278722F02D}" type="pres">
      <dgm:prSet presAssocID="{E149DF08-98BF-495F-9EB1-5A9FD6A17BF6}" presName="childShp" presStyleLbl="bgAccFollowNode1" presStyleIdx="1" presStyleCnt="2">
        <dgm:presLayoutVars>
          <dgm:bulletEnabled val="1"/>
        </dgm:presLayoutVars>
      </dgm:prSet>
      <dgm:spPr/>
      <dgm:t>
        <a:bodyPr/>
        <a:lstStyle/>
        <a:p>
          <a:endParaRPr lang="en-US"/>
        </a:p>
      </dgm:t>
    </dgm:pt>
  </dgm:ptLst>
  <dgm:cxnLst>
    <dgm:cxn modelId="{0F0C5775-5FC6-4A5F-8366-B540A4E7D5EF}" srcId="{630D8490-B94F-4EEF-8080-2BC54089C432}" destId="{77A0DFAC-699C-4FFF-AEAE-B8E9D2853924}" srcOrd="0" destOrd="0" parTransId="{A8BA866D-620E-4895-91B7-9C51AE4777B4}" sibTransId="{4C610CC8-4976-4709-BDBF-B0B3D71FA32B}"/>
    <dgm:cxn modelId="{A9673A4E-B214-45FA-82F1-5AE08805188D}" srcId="{630D8490-B94F-4EEF-8080-2BC54089C432}" destId="{E149DF08-98BF-495F-9EB1-5A9FD6A17BF6}" srcOrd="1" destOrd="0" parTransId="{4B499DC3-432D-444B-850C-3189417FCA60}" sibTransId="{E3D38BA6-31BD-4A61-A6B4-D4147EA457ED}"/>
    <dgm:cxn modelId="{275FECD1-FFD5-49E9-B76A-B1A08770E15F}" type="presOf" srcId="{77A0DFAC-699C-4FFF-AEAE-B8E9D2853924}" destId="{8038CA59-8C89-4247-A25F-49B8A69D5720}" srcOrd="0" destOrd="0" presId="urn:microsoft.com/office/officeart/2005/8/layout/vList6"/>
    <dgm:cxn modelId="{57D603FF-5182-40BA-99E3-146ECB21D731}" type="presOf" srcId="{3F2A93FF-1CF5-4D16-9594-29B02552DC59}" destId="{29D3394C-B09D-428C-BDC5-E35007ADE059}" srcOrd="0" destOrd="0" presId="urn:microsoft.com/office/officeart/2005/8/layout/vList6"/>
    <dgm:cxn modelId="{EE489353-2D6F-4206-ADA9-4D759B3EC7B4}" type="presOf" srcId="{630D8490-B94F-4EEF-8080-2BC54089C432}" destId="{20B2BDE9-25B9-4956-9652-1B72B82DDF60}" srcOrd="0" destOrd="0" presId="urn:microsoft.com/office/officeart/2005/8/layout/vList6"/>
    <dgm:cxn modelId="{A9B8D54B-B75D-49EC-9ECE-CCFA38942009}" type="presOf" srcId="{E149DF08-98BF-495F-9EB1-5A9FD6A17BF6}" destId="{D37DA6D2-4ED9-4E7B-9303-1F7A220A3710}" srcOrd="0" destOrd="0" presId="urn:microsoft.com/office/officeart/2005/8/layout/vList6"/>
    <dgm:cxn modelId="{952A905F-81CD-4A35-836B-3676176665A7}" srcId="{77A0DFAC-699C-4FFF-AEAE-B8E9D2853924}" destId="{3F2A93FF-1CF5-4D16-9594-29B02552DC59}" srcOrd="0" destOrd="0" parTransId="{613C3D1E-7BEA-4C06-8A48-AFB26AD41A67}" sibTransId="{1752C896-C908-441B-8B45-5348A668EDED}"/>
    <dgm:cxn modelId="{412397FA-5C00-4A48-AD7C-23EDA2AD85AC}" type="presOf" srcId="{244D720C-F504-484B-AF96-4A2B38A5AF5F}" destId="{C9AE1AB1-B889-403A-9B76-A9278722F02D}" srcOrd="0" destOrd="0" presId="urn:microsoft.com/office/officeart/2005/8/layout/vList6"/>
    <dgm:cxn modelId="{7FB39F90-D2D4-498A-BABB-7BDA20CBEEC0}" srcId="{E149DF08-98BF-495F-9EB1-5A9FD6A17BF6}" destId="{244D720C-F504-484B-AF96-4A2B38A5AF5F}" srcOrd="0" destOrd="0" parTransId="{A481390B-AAB6-4FE8-84A6-DF2FC345ADD5}" sibTransId="{0383F315-6270-4251-8B2C-5635FFD4D69A}"/>
    <dgm:cxn modelId="{D65F0520-FA6E-4619-B227-89DDA4865B62}" type="presParOf" srcId="{20B2BDE9-25B9-4956-9652-1B72B82DDF60}" destId="{5D4EFDFF-08CF-41CE-8BBB-DE324892D885}" srcOrd="0" destOrd="0" presId="urn:microsoft.com/office/officeart/2005/8/layout/vList6"/>
    <dgm:cxn modelId="{48DFFD8B-2FD7-4E77-8C67-416C0C197B69}" type="presParOf" srcId="{5D4EFDFF-08CF-41CE-8BBB-DE324892D885}" destId="{8038CA59-8C89-4247-A25F-49B8A69D5720}" srcOrd="0" destOrd="0" presId="urn:microsoft.com/office/officeart/2005/8/layout/vList6"/>
    <dgm:cxn modelId="{7C12829B-8551-4D96-A212-F084E0EAD427}" type="presParOf" srcId="{5D4EFDFF-08CF-41CE-8BBB-DE324892D885}" destId="{29D3394C-B09D-428C-BDC5-E35007ADE059}" srcOrd="1" destOrd="0" presId="urn:microsoft.com/office/officeart/2005/8/layout/vList6"/>
    <dgm:cxn modelId="{EDF7AF5A-6595-4B0B-8A7C-5DAD47D62D92}" type="presParOf" srcId="{20B2BDE9-25B9-4956-9652-1B72B82DDF60}" destId="{82FB4A12-A429-42AB-BA2C-BE2860943585}" srcOrd="1" destOrd="0" presId="urn:microsoft.com/office/officeart/2005/8/layout/vList6"/>
    <dgm:cxn modelId="{71383D6E-4A07-458F-BA92-19782BDC1D5E}" type="presParOf" srcId="{20B2BDE9-25B9-4956-9652-1B72B82DDF60}" destId="{6B264205-35BE-4621-A931-A42DCE2BF414}" srcOrd="2" destOrd="0" presId="urn:microsoft.com/office/officeart/2005/8/layout/vList6"/>
    <dgm:cxn modelId="{145CA900-9239-4DC8-89D8-8F031ECE9E03}" type="presParOf" srcId="{6B264205-35BE-4621-A931-A42DCE2BF414}" destId="{D37DA6D2-4ED9-4E7B-9303-1F7A220A3710}" srcOrd="0" destOrd="0" presId="urn:microsoft.com/office/officeart/2005/8/layout/vList6"/>
    <dgm:cxn modelId="{ACBC9754-48BB-4DCB-B3E4-DA1E60DF730F}" type="presParOf" srcId="{6B264205-35BE-4621-A931-A42DCE2BF414}" destId="{C9AE1AB1-B889-403A-9B76-A9278722F02D}"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6CB7025-9F3E-46A9-B1FA-1C0BDC7E06B0}"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n-US"/>
        </a:p>
      </dgm:t>
    </dgm:pt>
    <dgm:pt modelId="{F2EC5364-F9ED-454F-810B-54E853A9D162}">
      <dgm:prSet phldrT="[Text]"/>
      <dgm:spPr>
        <a:solidFill>
          <a:schemeClr val="bg1">
            <a:lumMod val="65000"/>
          </a:schemeClr>
        </a:solidFill>
      </dgm:spPr>
      <dgm:t>
        <a:bodyPr/>
        <a:lstStyle/>
        <a:p>
          <a:r>
            <a:rPr lang="en-US" dirty="0" smtClean="0"/>
            <a:t>Structural</a:t>
          </a:r>
          <a:endParaRPr lang="en-US" dirty="0"/>
        </a:p>
      </dgm:t>
    </dgm:pt>
    <dgm:pt modelId="{84B71AFC-926E-44A3-9842-1620C7AD798A}" type="parTrans" cxnId="{E6617010-9278-416C-8731-B54EFAC01968}">
      <dgm:prSet/>
      <dgm:spPr/>
      <dgm:t>
        <a:bodyPr/>
        <a:lstStyle/>
        <a:p>
          <a:endParaRPr lang="en-US"/>
        </a:p>
      </dgm:t>
    </dgm:pt>
    <dgm:pt modelId="{4C6F4FA0-E557-4BED-9983-F1A5327D36C7}" type="sibTrans" cxnId="{E6617010-9278-416C-8731-B54EFAC01968}">
      <dgm:prSet/>
      <dgm:spPr/>
      <dgm:t>
        <a:bodyPr/>
        <a:lstStyle/>
        <a:p>
          <a:endParaRPr lang="en-US"/>
        </a:p>
      </dgm:t>
    </dgm:pt>
    <dgm:pt modelId="{04FDC010-6AC9-42CD-8EE9-53ECFF12E885}">
      <dgm:prSet phldrT="[Text]"/>
      <dgm:spPr>
        <a:solidFill>
          <a:schemeClr val="bg1">
            <a:lumMod val="65000"/>
          </a:schemeClr>
        </a:solidFill>
      </dgm:spPr>
      <dgm:t>
        <a:bodyPr/>
        <a:lstStyle/>
        <a:p>
          <a:r>
            <a:rPr lang="en-US" dirty="0" smtClean="0"/>
            <a:t>Disciplinary</a:t>
          </a:r>
          <a:endParaRPr lang="en-US" dirty="0"/>
        </a:p>
      </dgm:t>
    </dgm:pt>
    <dgm:pt modelId="{DA823B54-99A2-4F2E-9EF6-8E5C3F49D5D9}" type="parTrans" cxnId="{4EE5A714-74EE-4F35-92B9-8017BF5FEBAC}">
      <dgm:prSet/>
      <dgm:spPr/>
      <dgm:t>
        <a:bodyPr/>
        <a:lstStyle/>
        <a:p>
          <a:endParaRPr lang="en-US"/>
        </a:p>
      </dgm:t>
    </dgm:pt>
    <dgm:pt modelId="{B5B9D934-EC17-4D5A-9389-0D5CF0776761}" type="sibTrans" cxnId="{4EE5A714-74EE-4F35-92B9-8017BF5FEBAC}">
      <dgm:prSet/>
      <dgm:spPr/>
      <dgm:t>
        <a:bodyPr/>
        <a:lstStyle/>
        <a:p>
          <a:endParaRPr lang="en-US"/>
        </a:p>
      </dgm:t>
    </dgm:pt>
    <dgm:pt modelId="{FDFE9BA2-F8D0-47A3-9001-AC14E69C42BE}">
      <dgm:prSet phldrT="[Text]"/>
      <dgm:spPr>
        <a:solidFill>
          <a:schemeClr val="bg1">
            <a:lumMod val="65000"/>
          </a:schemeClr>
        </a:solidFill>
      </dgm:spPr>
      <dgm:t>
        <a:bodyPr/>
        <a:lstStyle/>
        <a:p>
          <a:r>
            <a:rPr lang="en-US" dirty="0" smtClean="0"/>
            <a:t>Cultural</a:t>
          </a:r>
          <a:endParaRPr lang="en-US" dirty="0"/>
        </a:p>
      </dgm:t>
    </dgm:pt>
    <dgm:pt modelId="{75BC1508-D46A-42A5-8D8C-3CEF6F766FE4}" type="parTrans" cxnId="{D704ABC9-0040-4916-AA5C-95187A3F2929}">
      <dgm:prSet/>
      <dgm:spPr/>
      <dgm:t>
        <a:bodyPr/>
        <a:lstStyle/>
        <a:p>
          <a:endParaRPr lang="en-US"/>
        </a:p>
      </dgm:t>
    </dgm:pt>
    <dgm:pt modelId="{219931E0-1F2B-4A33-8191-F23E51144702}" type="sibTrans" cxnId="{D704ABC9-0040-4916-AA5C-95187A3F2929}">
      <dgm:prSet/>
      <dgm:spPr/>
      <dgm:t>
        <a:bodyPr/>
        <a:lstStyle/>
        <a:p>
          <a:endParaRPr lang="en-US"/>
        </a:p>
      </dgm:t>
    </dgm:pt>
    <dgm:pt modelId="{0BE97492-50CB-42C1-BF8C-C7CE1B7BD441}">
      <dgm:prSet phldrT="[Text]"/>
      <dgm:spPr>
        <a:solidFill>
          <a:schemeClr val="bg1">
            <a:lumMod val="65000"/>
          </a:schemeClr>
        </a:solidFill>
      </dgm:spPr>
      <dgm:t>
        <a:bodyPr/>
        <a:lstStyle/>
        <a:p>
          <a:r>
            <a:rPr lang="en-US" dirty="0" smtClean="0"/>
            <a:t>Interpersonal</a:t>
          </a:r>
          <a:endParaRPr lang="en-US" dirty="0"/>
        </a:p>
      </dgm:t>
    </dgm:pt>
    <dgm:pt modelId="{1027EEFC-88E0-4E3A-8239-11098F9BCF18}" type="parTrans" cxnId="{15992F46-2B32-4FA0-A68C-DDD41F8D74DA}">
      <dgm:prSet/>
      <dgm:spPr/>
      <dgm:t>
        <a:bodyPr/>
        <a:lstStyle/>
        <a:p>
          <a:endParaRPr lang="en-US"/>
        </a:p>
      </dgm:t>
    </dgm:pt>
    <dgm:pt modelId="{50A7480D-3D7F-4213-936F-30B48BBAC316}" type="sibTrans" cxnId="{15992F46-2B32-4FA0-A68C-DDD41F8D74DA}">
      <dgm:prSet/>
      <dgm:spPr/>
      <dgm:t>
        <a:bodyPr/>
        <a:lstStyle/>
        <a:p>
          <a:endParaRPr lang="en-US"/>
        </a:p>
      </dgm:t>
    </dgm:pt>
    <dgm:pt modelId="{E6C1BD73-0BC5-4748-BC61-8B42D5873254}">
      <dgm:prSet phldrT="[Text]"/>
      <dgm:spPr>
        <a:solidFill>
          <a:schemeClr val="bg1">
            <a:lumMod val="65000"/>
          </a:schemeClr>
        </a:solidFill>
      </dgm:spPr>
      <dgm:t>
        <a:bodyPr/>
        <a:lstStyle/>
        <a:p>
          <a:endParaRPr lang="en-US"/>
        </a:p>
      </dgm:t>
    </dgm:pt>
    <dgm:pt modelId="{EF9C40E5-83DC-4A21-850B-87ABB6EC53FA}" type="parTrans" cxnId="{1017BA5E-9103-4BAE-9811-CD957A4CC465}">
      <dgm:prSet/>
      <dgm:spPr/>
      <dgm:t>
        <a:bodyPr/>
        <a:lstStyle/>
        <a:p>
          <a:endParaRPr lang="en-US"/>
        </a:p>
      </dgm:t>
    </dgm:pt>
    <dgm:pt modelId="{BDEA3C50-41F0-4E34-9AEC-4E7AED8A0FD5}" type="sibTrans" cxnId="{1017BA5E-9103-4BAE-9811-CD957A4CC465}">
      <dgm:prSet/>
      <dgm:spPr/>
      <dgm:t>
        <a:bodyPr/>
        <a:lstStyle/>
        <a:p>
          <a:endParaRPr lang="en-US"/>
        </a:p>
      </dgm:t>
    </dgm:pt>
    <dgm:pt modelId="{7DBA84D2-F1FC-47E3-9203-674A3BC40C7F}" type="pres">
      <dgm:prSet presAssocID="{F6CB7025-9F3E-46A9-B1FA-1C0BDC7E06B0}" presName="matrix" presStyleCnt="0">
        <dgm:presLayoutVars>
          <dgm:chMax val="1"/>
          <dgm:dir/>
          <dgm:resizeHandles val="exact"/>
        </dgm:presLayoutVars>
      </dgm:prSet>
      <dgm:spPr/>
      <dgm:t>
        <a:bodyPr/>
        <a:lstStyle/>
        <a:p>
          <a:endParaRPr lang="en-US"/>
        </a:p>
      </dgm:t>
    </dgm:pt>
    <dgm:pt modelId="{E50F2446-F3CA-4C32-950E-5DD2A1924EEA}" type="pres">
      <dgm:prSet presAssocID="{F6CB7025-9F3E-46A9-B1FA-1C0BDC7E06B0}" presName="diamond" presStyleLbl="bgShp" presStyleIdx="0" presStyleCnt="1" custLinFactNeighborX="-2447" custLinFactNeighborY="1587"/>
      <dgm:spPr>
        <a:solidFill>
          <a:schemeClr val="tx1">
            <a:lumMod val="95000"/>
            <a:lumOff val="5000"/>
          </a:schemeClr>
        </a:solidFill>
      </dgm:spPr>
    </dgm:pt>
    <dgm:pt modelId="{A533B774-6DAC-4F97-8758-BE20D8AEC25D}" type="pres">
      <dgm:prSet presAssocID="{F6CB7025-9F3E-46A9-B1FA-1C0BDC7E06B0}" presName="quad1" presStyleLbl="node1" presStyleIdx="0" presStyleCnt="4" custLinFactNeighborX="-6214" custLinFactNeighborY="61">
        <dgm:presLayoutVars>
          <dgm:chMax val="0"/>
          <dgm:chPref val="0"/>
          <dgm:bulletEnabled val="1"/>
        </dgm:presLayoutVars>
      </dgm:prSet>
      <dgm:spPr/>
      <dgm:t>
        <a:bodyPr/>
        <a:lstStyle/>
        <a:p>
          <a:endParaRPr lang="en-US"/>
        </a:p>
      </dgm:t>
    </dgm:pt>
    <dgm:pt modelId="{24AC1EE5-6832-4779-8C95-8E0F4374C27F}" type="pres">
      <dgm:prSet presAssocID="{F6CB7025-9F3E-46A9-B1FA-1C0BDC7E06B0}" presName="quad2" presStyleLbl="node1" presStyleIdx="1" presStyleCnt="4" custLinFactNeighborX="-8086" custLinFactNeighborY="61">
        <dgm:presLayoutVars>
          <dgm:chMax val="0"/>
          <dgm:chPref val="0"/>
          <dgm:bulletEnabled val="1"/>
        </dgm:presLayoutVars>
      </dgm:prSet>
      <dgm:spPr/>
      <dgm:t>
        <a:bodyPr/>
        <a:lstStyle/>
        <a:p>
          <a:endParaRPr lang="en-US"/>
        </a:p>
      </dgm:t>
    </dgm:pt>
    <dgm:pt modelId="{2EEC7C96-0541-4210-B7AD-6D8B3271251A}" type="pres">
      <dgm:prSet presAssocID="{F6CB7025-9F3E-46A9-B1FA-1C0BDC7E06B0}" presName="quad3" presStyleLbl="node1" presStyleIdx="2" presStyleCnt="4" custLinFactNeighborX="-6213" custLinFactNeighborY="-1811">
        <dgm:presLayoutVars>
          <dgm:chMax val="0"/>
          <dgm:chPref val="0"/>
          <dgm:bulletEnabled val="1"/>
        </dgm:presLayoutVars>
      </dgm:prSet>
      <dgm:spPr/>
      <dgm:t>
        <a:bodyPr/>
        <a:lstStyle/>
        <a:p>
          <a:endParaRPr lang="en-US"/>
        </a:p>
      </dgm:t>
    </dgm:pt>
    <dgm:pt modelId="{0DC483FA-C203-45D3-8F67-33ACFF35C8C2}" type="pres">
      <dgm:prSet presAssocID="{F6CB7025-9F3E-46A9-B1FA-1C0BDC7E06B0}" presName="quad4" presStyleLbl="node1" presStyleIdx="3" presStyleCnt="4" custLinFactNeighborX="-8086" custLinFactNeighborY="-1811">
        <dgm:presLayoutVars>
          <dgm:chMax val="0"/>
          <dgm:chPref val="0"/>
          <dgm:bulletEnabled val="1"/>
        </dgm:presLayoutVars>
      </dgm:prSet>
      <dgm:spPr/>
      <dgm:t>
        <a:bodyPr/>
        <a:lstStyle/>
        <a:p>
          <a:endParaRPr lang="en-US"/>
        </a:p>
      </dgm:t>
    </dgm:pt>
  </dgm:ptLst>
  <dgm:cxnLst>
    <dgm:cxn modelId="{6F1A3C2D-17A3-42D7-A5AC-EA1130DB748D}" type="presOf" srcId="{04FDC010-6AC9-42CD-8EE9-53ECFF12E885}" destId="{24AC1EE5-6832-4779-8C95-8E0F4374C27F}" srcOrd="0" destOrd="0" presId="urn:microsoft.com/office/officeart/2005/8/layout/matrix3"/>
    <dgm:cxn modelId="{D704ABC9-0040-4916-AA5C-95187A3F2929}" srcId="{F6CB7025-9F3E-46A9-B1FA-1C0BDC7E06B0}" destId="{FDFE9BA2-F8D0-47A3-9001-AC14E69C42BE}" srcOrd="2" destOrd="0" parTransId="{75BC1508-D46A-42A5-8D8C-3CEF6F766FE4}" sibTransId="{219931E0-1F2B-4A33-8191-F23E51144702}"/>
    <dgm:cxn modelId="{B6C0AADE-C1F2-4728-A4B5-7701C1B5FDBA}" type="presOf" srcId="{0BE97492-50CB-42C1-BF8C-C7CE1B7BD441}" destId="{0DC483FA-C203-45D3-8F67-33ACFF35C8C2}" srcOrd="0" destOrd="0" presId="urn:microsoft.com/office/officeart/2005/8/layout/matrix3"/>
    <dgm:cxn modelId="{E6617010-9278-416C-8731-B54EFAC01968}" srcId="{F6CB7025-9F3E-46A9-B1FA-1C0BDC7E06B0}" destId="{F2EC5364-F9ED-454F-810B-54E853A9D162}" srcOrd="0" destOrd="0" parTransId="{84B71AFC-926E-44A3-9842-1620C7AD798A}" sibTransId="{4C6F4FA0-E557-4BED-9983-F1A5327D36C7}"/>
    <dgm:cxn modelId="{4EE5A714-74EE-4F35-92B9-8017BF5FEBAC}" srcId="{F6CB7025-9F3E-46A9-B1FA-1C0BDC7E06B0}" destId="{04FDC010-6AC9-42CD-8EE9-53ECFF12E885}" srcOrd="1" destOrd="0" parTransId="{DA823B54-99A2-4F2E-9EF6-8E5C3F49D5D9}" sibTransId="{B5B9D934-EC17-4D5A-9389-0D5CF0776761}"/>
    <dgm:cxn modelId="{8553F0A3-0EFE-4001-86BD-6C0FDE777133}" type="presOf" srcId="{FDFE9BA2-F8D0-47A3-9001-AC14E69C42BE}" destId="{2EEC7C96-0541-4210-B7AD-6D8B3271251A}" srcOrd="0" destOrd="0" presId="urn:microsoft.com/office/officeart/2005/8/layout/matrix3"/>
    <dgm:cxn modelId="{1017BA5E-9103-4BAE-9811-CD957A4CC465}" srcId="{F6CB7025-9F3E-46A9-B1FA-1C0BDC7E06B0}" destId="{E6C1BD73-0BC5-4748-BC61-8B42D5873254}" srcOrd="4" destOrd="0" parTransId="{EF9C40E5-83DC-4A21-850B-87ABB6EC53FA}" sibTransId="{BDEA3C50-41F0-4E34-9AEC-4E7AED8A0FD5}"/>
    <dgm:cxn modelId="{15992F46-2B32-4FA0-A68C-DDD41F8D74DA}" srcId="{F6CB7025-9F3E-46A9-B1FA-1C0BDC7E06B0}" destId="{0BE97492-50CB-42C1-BF8C-C7CE1B7BD441}" srcOrd="3" destOrd="0" parTransId="{1027EEFC-88E0-4E3A-8239-11098F9BCF18}" sibTransId="{50A7480D-3D7F-4213-936F-30B48BBAC316}"/>
    <dgm:cxn modelId="{ED367870-CB77-494F-8C5F-66FC86CB45CB}" type="presOf" srcId="{F2EC5364-F9ED-454F-810B-54E853A9D162}" destId="{A533B774-6DAC-4F97-8758-BE20D8AEC25D}" srcOrd="0" destOrd="0" presId="urn:microsoft.com/office/officeart/2005/8/layout/matrix3"/>
    <dgm:cxn modelId="{F2989349-1FBA-4E1A-8E09-6FA804907770}" type="presOf" srcId="{F6CB7025-9F3E-46A9-B1FA-1C0BDC7E06B0}" destId="{7DBA84D2-F1FC-47E3-9203-674A3BC40C7F}" srcOrd="0" destOrd="0" presId="urn:microsoft.com/office/officeart/2005/8/layout/matrix3"/>
    <dgm:cxn modelId="{B00A008B-48CC-41E3-9E90-CF340AC66170}" type="presParOf" srcId="{7DBA84D2-F1FC-47E3-9203-674A3BC40C7F}" destId="{E50F2446-F3CA-4C32-950E-5DD2A1924EEA}" srcOrd="0" destOrd="0" presId="urn:microsoft.com/office/officeart/2005/8/layout/matrix3"/>
    <dgm:cxn modelId="{6B5F7E41-D3C5-4994-95D4-EB16DCC44505}" type="presParOf" srcId="{7DBA84D2-F1FC-47E3-9203-674A3BC40C7F}" destId="{A533B774-6DAC-4F97-8758-BE20D8AEC25D}" srcOrd="1" destOrd="0" presId="urn:microsoft.com/office/officeart/2005/8/layout/matrix3"/>
    <dgm:cxn modelId="{3D74413B-B5D4-416A-B29E-D66D343B1829}" type="presParOf" srcId="{7DBA84D2-F1FC-47E3-9203-674A3BC40C7F}" destId="{24AC1EE5-6832-4779-8C95-8E0F4374C27F}" srcOrd="2" destOrd="0" presId="urn:microsoft.com/office/officeart/2005/8/layout/matrix3"/>
    <dgm:cxn modelId="{62267CA8-C881-41C5-ADF3-9F8E70A72243}" type="presParOf" srcId="{7DBA84D2-F1FC-47E3-9203-674A3BC40C7F}" destId="{2EEC7C96-0541-4210-B7AD-6D8B3271251A}" srcOrd="3" destOrd="0" presId="urn:microsoft.com/office/officeart/2005/8/layout/matrix3"/>
    <dgm:cxn modelId="{CA3F0817-B2C1-4FB4-B66F-545053E6B7A4}" type="presParOf" srcId="{7DBA84D2-F1FC-47E3-9203-674A3BC40C7F}" destId="{0DC483FA-C203-45D3-8F67-33ACFF35C8C2}"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6CB7025-9F3E-46A9-B1FA-1C0BDC7E06B0}"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n-US"/>
        </a:p>
      </dgm:t>
    </dgm:pt>
    <dgm:pt modelId="{F2EC5364-F9ED-454F-810B-54E853A9D162}">
      <dgm:prSet phldrT="[Text]"/>
      <dgm:spPr>
        <a:solidFill>
          <a:schemeClr val="tx1"/>
        </a:solidFill>
      </dgm:spPr>
      <dgm:t>
        <a:bodyPr/>
        <a:lstStyle/>
        <a:p>
          <a:r>
            <a:rPr lang="en-US" dirty="0" smtClean="0"/>
            <a:t>Structural</a:t>
          </a:r>
          <a:endParaRPr lang="en-US" dirty="0"/>
        </a:p>
      </dgm:t>
    </dgm:pt>
    <dgm:pt modelId="{84B71AFC-926E-44A3-9842-1620C7AD798A}" type="parTrans" cxnId="{E6617010-9278-416C-8731-B54EFAC01968}">
      <dgm:prSet/>
      <dgm:spPr/>
      <dgm:t>
        <a:bodyPr/>
        <a:lstStyle/>
        <a:p>
          <a:endParaRPr lang="en-US"/>
        </a:p>
      </dgm:t>
    </dgm:pt>
    <dgm:pt modelId="{4C6F4FA0-E557-4BED-9983-F1A5327D36C7}" type="sibTrans" cxnId="{E6617010-9278-416C-8731-B54EFAC01968}">
      <dgm:prSet/>
      <dgm:spPr/>
      <dgm:t>
        <a:bodyPr/>
        <a:lstStyle/>
        <a:p>
          <a:endParaRPr lang="en-US"/>
        </a:p>
      </dgm:t>
    </dgm:pt>
    <dgm:pt modelId="{04FDC010-6AC9-42CD-8EE9-53ECFF12E885}">
      <dgm:prSet phldrT="[Text]"/>
      <dgm:spPr>
        <a:solidFill>
          <a:schemeClr val="tx1">
            <a:lumMod val="85000"/>
            <a:lumOff val="15000"/>
          </a:schemeClr>
        </a:solidFill>
      </dgm:spPr>
      <dgm:t>
        <a:bodyPr/>
        <a:lstStyle/>
        <a:p>
          <a:r>
            <a:rPr lang="en-US" dirty="0" smtClean="0"/>
            <a:t>Disciplinary</a:t>
          </a:r>
          <a:endParaRPr lang="en-US" dirty="0"/>
        </a:p>
      </dgm:t>
    </dgm:pt>
    <dgm:pt modelId="{DA823B54-99A2-4F2E-9EF6-8E5C3F49D5D9}" type="parTrans" cxnId="{4EE5A714-74EE-4F35-92B9-8017BF5FEBAC}">
      <dgm:prSet/>
      <dgm:spPr/>
      <dgm:t>
        <a:bodyPr/>
        <a:lstStyle/>
        <a:p>
          <a:endParaRPr lang="en-US"/>
        </a:p>
      </dgm:t>
    </dgm:pt>
    <dgm:pt modelId="{B5B9D934-EC17-4D5A-9389-0D5CF0776761}" type="sibTrans" cxnId="{4EE5A714-74EE-4F35-92B9-8017BF5FEBAC}">
      <dgm:prSet/>
      <dgm:spPr/>
      <dgm:t>
        <a:bodyPr/>
        <a:lstStyle/>
        <a:p>
          <a:endParaRPr lang="en-US"/>
        </a:p>
      </dgm:t>
    </dgm:pt>
    <dgm:pt modelId="{FDFE9BA2-F8D0-47A3-9001-AC14E69C42BE}">
      <dgm:prSet phldrT="[Text]"/>
      <dgm:spPr>
        <a:solidFill>
          <a:schemeClr val="tx1"/>
        </a:solidFill>
      </dgm:spPr>
      <dgm:t>
        <a:bodyPr/>
        <a:lstStyle/>
        <a:p>
          <a:r>
            <a:rPr lang="en-US" dirty="0" smtClean="0"/>
            <a:t>Cultural</a:t>
          </a:r>
          <a:endParaRPr lang="en-US" dirty="0"/>
        </a:p>
      </dgm:t>
    </dgm:pt>
    <dgm:pt modelId="{75BC1508-D46A-42A5-8D8C-3CEF6F766FE4}" type="parTrans" cxnId="{D704ABC9-0040-4916-AA5C-95187A3F2929}">
      <dgm:prSet/>
      <dgm:spPr/>
      <dgm:t>
        <a:bodyPr/>
        <a:lstStyle/>
        <a:p>
          <a:endParaRPr lang="en-US"/>
        </a:p>
      </dgm:t>
    </dgm:pt>
    <dgm:pt modelId="{219931E0-1F2B-4A33-8191-F23E51144702}" type="sibTrans" cxnId="{D704ABC9-0040-4916-AA5C-95187A3F2929}">
      <dgm:prSet/>
      <dgm:spPr/>
      <dgm:t>
        <a:bodyPr/>
        <a:lstStyle/>
        <a:p>
          <a:endParaRPr lang="en-US"/>
        </a:p>
      </dgm:t>
    </dgm:pt>
    <dgm:pt modelId="{0BE97492-50CB-42C1-BF8C-C7CE1B7BD441}">
      <dgm:prSet phldrT="[Text]"/>
      <dgm:spPr>
        <a:solidFill>
          <a:schemeClr val="tx1"/>
        </a:solidFill>
      </dgm:spPr>
      <dgm:t>
        <a:bodyPr/>
        <a:lstStyle/>
        <a:p>
          <a:r>
            <a:rPr lang="en-US" dirty="0" smtClean="0"/>
            <a:t>Interpersonal</a:t>
          </a:r>
          <a:endParaRPr lang="en-US" dirty="0"/>
        </a:p>
      </dgm:t>
    </dgm:pt>
    <dgm:pt modelId="{1027EEFC-88E0-4E3A-8239-11098F9BCF18}" type="parTrans" cxnId="{15992F46-2B32-4FA0-A68C-DDD41F8D74DA}">
      <dgm:prSet/>
      <dgm:spPr/>
      <dgm:t>
        <a:bodyPr/>
        <a:lstStyle/>
        <a:p>
          <a:endParaRPr lang="en-US"/>
        </a:p>
      </dgm:t>
    </dgm:pt>
    <dgm:pt modelId="{50A7480D-3D7F-4213-936F-30B48BBAC316}" type="sibTrans" cxnId="{15992F46-2B32-4FA0-A68C-DDD41F8D74DA}">
      <dgm:prSet/>
      <dgm:spPr/>
      <dgm:t>
        <a:bodyPr/>
        <a:lstStyle/>
        <a:p>
          <a:endParaRPr lang="en-US"/>
        </a:p>
      </dgm:t>
    </dgm:pt>
    <dgm:pt modelId="{E6C1BD73-0BC5-4748-BC61-8B42D5873254}">
      <dgm:prSet phldrT="[Text]"/>
      <dgm:spPr>
        <a:solidFill>
          <a:schemeClr val="bg1">
            <a:lumMod val="65000"/>
          </a:schemeClr>
        </a:solidFill>
      </dgm:spPr>
      <dgm:t>
        <a:bodyPr/>
        <a:lstStyle/>
        <a:p>
          <a:endParaRPr lang="en-US"/>
        </a:p>
      </dgm:t>
    </dgm:pt>
    <dgm:pt modelId="{EF9C40E5-83DC-4A21-850B-87ABB6EC53FA}" type="parTrans" cxnId="{1017BA5E-9103-4BAE-9811-CD957A4CC465}">
      <dgm:prSet/>
      <dgm:spPr/>
      <dgm:t>
        <a:bodyPr/>
        <a:lstStyle/>
        <a:p>
          <a:endParaRPr lang="en-US"/>
        </a:p>
      </dgm:t>
    </dgm:pt>
    <dgm:pt modelId="{BDEA3C50-41F0-4E34-9AEC-4E7AED8A0FD5}" type="sibTrans" cxnId="{1017BA5E-9103-4BAE-9811-CD957A4CC465}">
      <dgm:prSet/>
      <dgm:spPr/>
      <dgm:t>
        <a:bodyPr/>
        <a:lstStyle/>
        <a:p>
          <a:endParaRPr lang="en-US"/>
        </a:p>
      </dgm:t>
    </dgm:pt>
    <dgm:pt modelId="{7DBA84D2-F1FC-47E3-9203-674A3BC40C7F}" type="pres">
      <dgm:prSet presAssocID="{F6CB7025-9F3E-46A9-B1FA-1C0BDC7E06B0}" presName="matrix" presStyleCnt="0">
        <dgm:presLayoutVars>
          <dgm:chMax val="1"/>
          <dgm:dir/>
          <dgm:resizeHandles val="exact"/>
        </dgm:presLayoutVars>
      </dgm:prSet>
      <dgm:spPr/>
      <dgm:t>
        <a:bodyPr/>
        <a:lstStyle/>
        <a:p>
          <a:endParaRPr lang="en-US"/>
        </a:p>
      </dgm:t>
    </dgm:pt>
    <dgm:pt modelId="{E50F2446-F3CA-4C32-950E-5DD2A1924EEA}" type="pres">
      <dgm:prSet presAssocID="{F6CB7025-9F3E-46A9-B1FA-1C0BDC7E06B0}" presName="diamond" presStyleLbl="bgShp" presStyleIdx="0" presStyleCnt="1"/>
      <dgm:spPr>
        <a:solidFill>
          <a:schemeClr val="bg1">
            <a:lumMod val="50000"/>
          </a:schemeClr>
        </a:solidFill>
      </dgm:spPr>
    </dgm:pt>
    <dgm:pt modelId="{A533B774-6DAC-4F97-8758-BE20D8AEC25D}" type="pres">
      <dgm:prSet presAssocID="{F6CB7025-9F3E-46A9-B1FA-1C0BDC7E06B0}" presName="quad1" presStyleLbl="node1" presStyleIdx="0" presStyleCnt="4">
        <dgm:presLayoutVars>
          <dgm:chMax val="0"/>
          <dgm:chPref val="0"/>
          <dgm:bulletEnabled val="1"/>
        </dgm:presLayoutVars>
      </dgm:prSet>
      <dgm:spPr/>
      <dgm:t>
        <a:bodyPr/>
        <a:lstStyle/>
        <a:p>
          <a:endParaRPr lang="en-US"/>
        </a:p>
      </dgm:t>
    </dgm:pt>
    <dgm:pt modelId="{24AC1EE5-6832-4779-8C95-8E0F4374C27F}" type="pres">
      <dgm:prSet presAssocID="{F6CB7025-9F3E-46A9-B1FA-1C0BDC7E06B0}" presName="quad2" presStyleLbl="node1" presStyleIdx="1" presStyleCnt="4">
        <dgm:presLayoutVars>
          <dgm:chMax val="0"/>
          <dgm:chPref val="0"/>
          <dgm:bulletEnabled val="1"/>
        </dgm:presLayoutVars>
      </dgm:prSet>
      <dgm:spPr/>
      <dgm:t>
        <a:bodyPr/>
        <a:lstStyle/>
        <a:p>
          <a:endParaRPr lang="en-US"/>
        </a:p>
      </dgm:t>
    </dgm:pt>
    <dgm:pt modelId="{2EEC7C96-0541-4210-B7AD-6D8B3271251A}" type="pres">
      <dgm:prSet presAssocID="{F6CB7025-9F3E-46A9-B1FA-1C0BDC7E06B0}" presName="quad3" presStyleLbl="node1" presStyleIdx="2" presStyleCnt="4">
        <dgm:presLayoutVars>
          <dgm:chMax val="0"/>
          <dgm:chPref val="0"/>
          <dgm:bulletEnabled val="1"/>
        </dgm:presLayoutVars>
      </dgm:prSet>
      <dgm:spPr/>
      <dgm:t>
        <a:bodyPr/>
        <a:lstStyle/>
        <a:p>
          <a:endParaRPr lang="en-US"/>
        </a:p>
      </dgm:t>
    </dgm:pt>
    <dgm:pt modelId="{0DC483FA-C203-45D3-8F67-33ACFF35C8C2}" type="pres">
      <dgm:prSet presAssocID="{F6CB7025-9F3E-46A9-B1FA-1C0BDC7E06B0}" presName="quad4" presStyleLbl="node1" presStyleIdx="3" presStyleCnt="4">
        <dgm:presLayoutVars>
          <dgm:chMax val="0"/>
          <dgm:chPref val="0"/>
          <dgm:bulletEnabled val="1"/>
        </dgm:presLayoutVars>
      </dgm:prSet>
      <dgm:spPr/>
      <dgm:t>
        <a:bodyPr/>
        <a:lstStyle/>
        <a:p>
          <a:endParaRPr lang="en-US"/>
        </a:p>
      </dgm:t>
    </dgm:pt>
  </dgm:ptLst>
  <dgm:cxnLst>
    <dgm:cxn modelId="{1017BA5E-9103-4BAE-9811-CD957A4CC465}" srcId="{F6CB7025-9F3E-46A9-B1FA-1C0BDC7E06B0}" destId="{E6C1BD73-0BC5-4748-BC61-8B42D5873254}" srcOrd="4" destOrd="0" parTransId="{EF9C40E5-83DC-4A21-850B-87ABB6EC53FA}" sibTransId="{BDEA3C50-41F0-4E34-9AEC-4E7AED8A0FD5}"/>
    <dgm:cxn modelId="{BC3FD29A-C1E6-4D54-86A6-65B120C3B72E}" type="presOf" srcId="{F6CB7025-9F3E-46A9-B1FA-1C0BDC7E06B0}" destId="{7DBA84D2-F1FC-47E3-9203-674A3BC40C7F}" srcOrd="0" destOrd="0" presId="urn:microsoft.com/office/officeart/2005/8/layout/matrix3"/>
    <dgm:cxn modelId="{4EE5A714-74EE-4F35-92B9-8017BF5FEBAC}" srcId="{F6CB7025-9F3E-46A9-B1FA-1C0BDC7E06B0}" destId="{04FDC010-6AC9-42CD-8EE9-53ECFF12E885}" srcOrd="1" destOrd="0" parTransId="{DA823B54-99A2-4F2E-9EF6-8E5C3F49D5D9}" sibTransId="{B5B9D934-EC17-4D5A-9389-0D5CF0776761}"/>
    <dgm:cxn modelId="{069910C6-ACEA-4796-AF2A-B3D0157005E4}" type="presOf" srcId="{0BE97492-50CB-42C1-BF8C-C7CE1B7BD441}" destId="{0DC483FA-C203-45D3-8F67-33ACFF35C8C2}" srcOrd="0" destOrd="0" presId="urn:microsoft.com/office/officeart/2005/8/layout/matrix3"/>
    <dgm:cxn modelId="{D704ABC9-0040-4916-AA5C-95187A3F2929}" srcId="{F6CB7025-9F3E-46A9-B1FA-1C0BDC7E06B0}" destId="{FDFE9BA2-F8D0-47A3-9001-AC14E69C42BE}" srcOrd="2" destOrd="0" parTransId="{75BC1508-D46A-42A5-8D8C-3CEF6F766FE4}" sibTransId="{219931E0-1F2B-4A33-8191-F23E51144702}"/>
    <dgm:cxn modelId="{E6617010-9278-416C-8731-B54EFAC01968}" srcId="{F6CB7025-9F3E-46A9-B1FA-1C0BDC7E06B0}" destId="{F2EC5364-F9ED-454F-810B-54E853A9D162}" srcOrd="0" destOrd="0" parTransId="{84B71AFC-926E-44A3-9842-1620C7AD798A}" sibTransId="{4C6F4FA0-E557-4BED-9983-F1A5327D36C7}"/>
    <dgm:cxn modelId="{9289E1DE-8B82-4203-991C-DF8B9BA31C8D}" type="presOf" srcId="{F2EC5364-F9ED-454F-810B-54E853A9D162}" destId="{A533B774-6DAC-4F97-8758-BE20D8AEC25D}" srcOrd="0" destOrd="0" presId="urn:microsoft.com/office/officeart/2005/8/layout/matrix3"/>
    <dgm:cxn modelId="{15992F46-2B32-4FA0-A68C-DDD41F8D74DA}" srcId="{F6CB7025-9F3E-46A9-B1FA-1C0BDC7E06B0}" destId="{0BE97492-50CB-42C1-BF8C-C7CE1B7BD441}" srcOrd="3" destOrd="0" parTransId="{1027EEFC-88E0-4E3A-8239-11098F9BCF18}" sibTransId="{50A7480D-3D7F-4213-936F-30B48BBAC316}"/>
    <dgm:cxn modelId="{BC807092-5B87-46C6-A8BD-EA95BADC2760}" type="presOf" srcId="{04FDC010-6AC9-42CD-8EE9-53ECFF12E885}" destId="{24AC1EE5-6832-4779-8C95-8E0F4374C27F}" srcOrd="0" destOrd="0" presId="urn:microsoft.com/office/officeart/2005/8/layout/matrix3"/>
    <dgm:cxn modelId="{0DF7A405-73E9-4400-84CB-83F73554C9F3}" type="presOf" srcId="{FDFE9BA2-F8D0-47A3-9001-AC14E69C42BE}" destId="{2EEC7C96-0541-4210-B7AD-6D8B3271251A}" srcOrd="0" destOrd="0" presId="urn:microsoft.com/office/officeart/2005/8/layout/matrix3"/>
    <dgm:cxn modelId="{A4698497-25FB-422B-A68D-145BB0A3EF42}" type="presParOf" srcId="{7DBA84D2-F1FC-47E3-9203-674A3BC40C7F}" destId="{E50F2446-F3CA-4C32-950E-5DD2A1924EEA}" srcOrd="0" destOrd="0" presId="urn:microsoft.com/office/officeart/2005/8/layout/matrix3"/>
    <dgm:cxn modelId="{F076D64A-64DB-4DD1-8AFB-AB8B5BC849C9}" type="presParOf" srcId="{7DBA84D2-F1FC-47E3-9203-674A3BC40C7F}" destId="{A533B774-6DAC-4F97-8758-BE20D8AEC25D}" srcOrd="1" destOrd="0" presId="urn:microsoft.com/office/officeart/2005/8/layout/matrix3"/>
    <dgm:cxn modelId="{F8C63CAB-21AE-4B61-8B2E-A5F0FCF1D85A}" type="presParOf" srcId="{7DBA84D2-F1FC-47E3-9203-674A3BC40C7F}" destId="{24AC1EE5-6832-4779-8C95-8E0F4374C27F}" srcOrd="2" destOrd="0" presId="urn:microsoft.com/office/officeart/2005/8/layout/matrix3"/>
    <dgm:cxn modelId="{57869EFC-631A-4D9B-915F-DF656EDBFF05}" type="presParOf" srcId="{7DBA84D2-F1FC-47E3-9203-674A3BC40C7F}" destId="{2EEC7C96-0541-4210-B7AD-6D8B3271251A}" srcOrd="3" destOrd="0" presId="urn:microsoft.com/office/officeart/2005/8/layout/matrix3"/>
    <dgm:cxn modelId="{F9D42569-4F41-414A-9EB9-CFF8523C0BB1}" type="presParOf" srcId="{7DBA84D2-F1FC-47E3-9203-674A3BC40C7F}" destId="{0DC483FA-C203-45D3-8F67-33ACFF35C8C2}"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6CB7025-9F3E-46A9-B1FA-1C0BDC7E06B0}"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n-US"/>
        </a:p>
      </dgm:t>
    </dgm:pt>
    <dgm:pt modelId="{F2EC5364-F9ED-454F-810B-54E853A9D162}">
      <dgm:prSet phldrT="[Text]"/>
      <dgm:spPr>
        <a:solidFill>
          <a:schemeClr val="tx1"/>
        </a:solidFill>
      </dgm:spPr>
      <dgm:t>
        <a:bodyPr/>
        <a:lstStyle/>
        <a:p>
          <a:r>
            <a:rPr lang="en-US" dirty="0" smtClean="0"/>
            <a:t>Structural</a:t>
          </a:r>
          <a:endParaRPr lang="en-US" dirty="0"/>
        </a:p>
      </dgm:t>
    </dgm:pt>
    <dgm:pt modelId="{84B71AFC-926E-44A3-9842-1620C7AD798A}" type="parTrans" cxnId="{E6617010-9278-416C-8731-B54EFAC01968}">
      <dgm:prSet/>
      <dgm:spPr/>
      <dgm:t>
        <a:bodyPr/>
        <a:lstStyle/>
        <a:p>
          <a:endParaRPr lang="en-US"/>
        </a:p>
      </dgm:t>
    </dgm:pt>
    <dgm:pt modelId="{4C6F4FA0-E557-4BED-9983-F1A5327D36C7}" type="sibTrans" cxnId="{E6617010-9278-416C-8731-B54EFAC01968}">
      <dgm:prSet/>
      <dgm:spPr/>
      <dgm:t>
        <a:bodyPr/>
        <a:lstStyle/>
        <a:p>
          <a:endParaRPr lang="en-US"/>
        </a:p>
      </dgm:t>
    </dgm:pt>
    <dgm:pt modelId="{04FDC010-6AC9-42CD-8EE9-53ECFF12E885}">
      <dgm:prSet phldrT="[Text]"/>
      <dgm:spPr>
        <a:solidFill>
          <a:schemeClr val="tx1">
            <a:lumMod val="85000"/>
            <a:lumOff val="15000"/>
          </a:schemeClr>
        </a:solidFill>
      </dgm:spPr>
      <dgm:t>
        <a:bodyPr/>
        <a:lstStyle/>
        <a:p>
          <a:r>
            <a:rPr lang="en-US" dirty="0" smtClean="0"/>
            <a:t>Disciplinary</a:t>
          </a:r>
          <a:endParaRPr lang="en-US" dirty="0"/>
        </a:p>
      </dgm:t>
    </dgm:pt>
    <dgm:pt modelId="{DA823B54-99A2-4F2E-9EF6-8E5C3F49D5D9}" type="parTrans" cxnId="{4EE5A714-74EE-4F35-92B9-8017BF5FEBAC}">
      <dgm:prSet/>
      <dgm:spPr/>
      <dgm:t>
        <a:bodyPr/>
        <a:lstStyle/>
        <a:p>
          <a:endParaRPr lang="en-US"/>
        </a:p>
      </dgm:t>
    </dgm:pt>
    <dgm:pt modelId="{B5B9D934-EC17-4D5A-9389-0D5CF0776761}" type="sibTrans" cxnId="{4EE5A714-74EE-4F35-92B9-8017BF5FEBAC}">
      <dgm:prSet/>
      <dgm:spPr/>
      <dgm:t>
        <a:bodyPr/>
        <a:lstStyle/>
        <a:p>
          <a:endParaRPr lang="en-US"/>
        </a:p>
      </dgm:t>
    </dgm:pt>
    <dgm:pt modelId="{FDFE9BA2-F8D0-47A3-9001-AC14E69C42BE}">
      <dgm:prSet phldrT="[Text]"/>
      <dgm:spPr>
        <a:solidFill>
          <a:schemeClr val="tx1"/>
        </a:solidFill>
      </dgm:spPr>
      <dgm:t>
        <a:bodyPr/>
        <a:lstStyle/>
        <a:p>
          <a:r>
            <a:rPr lang="en-US" dirty="0" smtClean="0"/>
            <a:t>Cultural</a:t>
          </a:r>
          <a:endParaRPr lang="en-US" dirty="0"/>
        </a:p>
      </dgm:t>
    </dgm:pt>
    <dgm:pt modelId="{75BC1508-D46A-42A5-8D8C-3CEF6F766FE4}" type="parTrans" cxnId="{D704ABC9-0040-4916-AA5C-95187A3F2929}">
      <dgm:prSet/>
      <dgm:spPr/>
      <dgm:t>
        <a:bodyPr/>
        <a:lstStyle/>
        <a:p>
          <a:endParaRPr lang="en-US"/>
        </a:p>
      </dgm:t>
    </dgm:pt>
    <dgm:pt modelId="{219931E0-1F2B-4A33-8191-F23E51144702}" type="sibTrans" cxnId="{D704ABC9-0040-4916-AA5C-95187A3F2929}">
      <dgm:prSet/>
      <dgm:spPr/>
      <dgm:t>
        <a:bodyPr/>
        <a:lstStyle/>
        <a:p>
          <a:endParaRPr lang="en-US"/>
        </a:p>
      </dgm:t>
    </dgm:pt>
    <dgm:pt modelId="{0BE97492-50CB-42C1-BF8C-C7CE1B7BD441}">
      <dgm:prSet phldrT="[Text]"/>
      <dgm:spPr>
        <a:solidFill>
          <a:schemeClr val="tx1"/>
        </a:solidFill>
      </dgm:spPr>
      <dgm:t>
        <a:bodyPr/>
        <a:lstStyle/>
        <a:p>
          <a:r>
            <a:rPr lang="en-US" dirty="0" smtClean="0"/>
            <a:t>Interpersonal</a:t>
          </a:r>
          <a:endParaRPr lang="en-US" dirty="0"/>
        </a:p>
      </dgm:t>
    </dgm:pt>
    <dgm:pt modelId="{1027EEFC-88E0-4E3A-8239-11098F9BCF18}" type="parTrans" cxnId="{15992F46-2B32-4FA0-A68C-DDD41F8D74DA}">
      <dgm:prSet/>
      <dgm:spPr/>
      <dgm:t>
        <a:bodyPr/>
        <a:lstStyle/>
        <a:p>
          <a:endParaRPr lang="en-US"/>
        </a:p>
      </dgm:t>
    </dgm:pt>
    <dgm:pt modelId="{50A7480D-3D7F-4213-936F-30B48BBAC316}" type="sibTrans" cxnId="{15992F46-2B32-4FA0-A68C-DDD41F8D74DA}">
      <dgm:prSet/>
      <dgm:spPr/>
      <dgm:t>
        <a:bodyPr/>
        <a:lstStyle/>
        <a:p>
          <a:endParaRPr lang="en-US"/>
        </a:p>
      </dgm:t>
    </dgm:pt>
    <dgm:pt modelId="{E6C1BD73-0BC5-4748-BC61-8B42D5873254}">
      <dgm:prSet phldrT="[Text]"/>
      <dgm:spPr>
        <a:solidFill>
          <a:schemeClr val="bg1">
            <a:lumMod val="65000"/>
          </a:schemeClr>
        </a:solidFill>
      </dgm:spPr>
      <dgm:t>
        <a:bodyPr/>
        <a:lstStyle/>
        <a:p>
          <a:endParaRPr lang="en-US"/>
        </a:p>
      </dgm:t>
    </dgm:pt>
    <dgm:pt modelId="{EF9C40E5-83DC-4A21-850B-87ABB6EC53FA}" type="parTrans" cxnId="{1017BA5E-9103-4BAE-9811-CD957A4CC465}">
      <dgm:prSet/>
      <dgm:spPr/>
      <dgm:t>
        <a:bodyPr/>
        <a:lstStyle/>
        <a:p>
          <a:endParaRPr lang="en-US"/>
        </a:p>
      </dgm:t>
    </dgm:pt>
    <dgm:pt modelId="{BDEA3C50-41F0-4E34-9AEC-4E7AED8A0FD5}" type="sibTrans" cxnId="{1017BA5E-9103-4BAE-9811-CD957A4CC465}">
      <dgm:prSet/>
      <dgm:spPr/>
      <dgm:t>
        <a:bodyPr/>
        <a:lstStyle/>
        <a:p>
          <a:endParaRPr lang="en-US"/>
        </a:p>
      </dgm:t>
    </dgm:pt>
    <dgm:pt modelId="{7DBA84D2-F1FC-47E3-9203-674A3BC40C7F}" type="pres">
      <dgm:prSet presAssocID="{F6CB7025-9F3E-46A9-B1FA-1C0BDC7E06B0}" presName="matrix" presStyleCnt="0">
        <dgm:presLayoutVars>
          <dgm:chMax val="1"/>
          <dgm:dir/>
          <dgm:resizeHandles val="exact"/>
        </dgm:presLayoutVars>
      </dgm:prSet>
      <dgm:spPr/>
      <dgm:t>
        <a:bodyPr/>
        <a:lstStyle/>
        <a:p>
          <a:endParaRPr lang="en-US"/>
        </a:p>
      </dgm:t>
    </dgm:pt>
    <dgm:pt modelId="{E50F2446-F3CA-4C32-950E-5DD2A1924EEA}" type="pres">
      <dgm:prSet presAssocID="{F6CB7025-9F3E-46A9-B1FA-1C0BDC7E06B0}" presName="diamond" presStyleLbl="bgShp" presStyleIdx="0" presStyleCnt="1"/>
      <dgm:spPr>
        <a:solidFill>
          <a:schemeClr val="bg1">
            <a:lumMod val="50000"/>
          </a:schemeClr>
        </a:solidFill>
      </dgm:spPr>
    </dgm:pt>
    <dgm:pt modelId="{A533B774-6DAC-4F97-8758-BE20D8AEC25D}" type="pres">
      <dgm:prSet presAssocID="{F6CB7025-9F3E-46A9-B1FA-1C0BDC7E06B0}" presName="quad1" presStyleLbl="node1" presStyleIdx="0" presStyleCnt="4">
        <dgm:presLayoutVars>
          <dgm:chMax val="0"/>
          <dgm:chPref val="0"/>
          <dgm:bulletEnabled val="1"/>
        </dgm:presLayoutVars>
      </dgm:prSet>
      <dgm:spPr/>
      <dgm:t>
        <a:bodyPr/>
        <a:lstStyle/>
        <a:p>
          <a:endParaRPr lang="en-US"/>
        </a:p>
      </dgm:t>
    </dgm:pt>
    <dgm:pt modelId="{24AC1EE5-6832-4779-8C95-8E0F4374C27F}" type="pres">
      <dgm:prSet presAssocID="{F6CB7025-9F3E-46A9-B1FA-1C0BDC7E06B0}" presName="quad2" presStyleLbl="node1" presStyleIdx="1" presStyleCnt="4">
        <dgm:presLayoutVars>
          <dgm:chMax val="0"/>
          <dgm:chPref val="0"/>
          <dgm:bulletEnabled val="1"/>
        </dgm:presLayoutVars>
      </dgm:prSet>
      <dgm:spPr/>
      <dgm:t>
        <a:bodyPr/>
        <a:lstStyle/>
        <a:p>
          <a:endParaRPr lang="en-US"/>
        </a:p>
      </dgm:t>
    </dgm:pt>
    <dgm:pt modelId="{2EEC7C96-0541-4210-B7AD-6D8B3271251A}" type="pres">
      <dgm:prSet presAssocID="{F6CB7025-9F3E-46A9-B1FA-1C0BDC7E06B0}" presName="quad3" presStyleLbl="node1" presStyleIdx="2" presStyleCnt="4">
        <dgm:presLayoutVars>
          <dgm:chMax val="0"/>
          <dgm:chPref val="0"/>
          <dgm:bulletEnabled val="1"/>
        </dgm:presLayoutVars>
      </dgm:prSet>
      <dgm:spPr/>
      <dgm:t>
        <a:bodyPr/>
        <a:lstStyle/>
        <a:p>
          <a:endParaRPr lang="en-US"/>
        </a:p>
      </dgm:t>
    </dgm:pt>
    <dgm:pt modelId="{0DC483FA-C203-45D3-8F67-33ACFF35C8C2}" type="pres">
      <dgm:prSet presAssocID="{F6CB7025-9F3E-46A9-B1FA-1C0BDC7E06B0}" presName="quad4" presStyleLbl="node1" presStyleIdx="3" presStyleCnt="4">
        <dgm:presLayoutVars>
          <dgm:chMax val="0"/>
          <dgm:chPref val="0"/>
          <dgm:bulletEnabled val="1"/>
        </dgm:presLayoutVars>
      </dgm:prSet>
      <dgm:spPr/>
      <dgm:t>
        <a:bodyPr/>
        <a:lstStyle/>
        <a:p>
          <a:endParaRPr lang="en-US"/>
        </a:p>
      </dgm:t>
    </dgm:pt>
  </dgm:ptLst>
  <dgm:cxnLst>
    <dgm:cxn modelId="{1017BA5E-9103-4BAE-9811-CD957A4CC465}" srcId="{F6CB7025-9F3E-46A9-B1FA-1C0BDC7E06B0}" destId="{E6C1BD73-0BC5-4748-BC61-8B42D5873254}" srcOrd="4" destOrd="0" parTransId="{EF9C40E5-83DC-4A21-850B-87ABB6EC53FA}" sibTransId="{BDEA3C50-41F0-4E34-9AEC-4E7AED8A0FD5}"/>
    <dgm:cxn modelId="{51BE8A23-09CB-4DFA-9A0B-C1F2F0988735}" type="presOf" srcId="{F6CB7025-9F3E-46A9-B1FA-1C0BDC7E06B0}" destId="{7DBA84D2-F1FC-47E3-9203-674A3BC40C7F}" srcOrd="0" destOrd="0" presId="urn:microsoft.com/office/officeart/2005/8/layout/matrix3"/>
    <dgm:cxn modelId="{4EE5A714-74EE-4F35-92B9-8017BF5FEBAC}" srcId="{F6CB7025-9F3E-46A9-B1FA-1C0BDC7E06B0}" destId="{04FDC010-6AC9-42CD-8EE9-53ECFF12E885}" srcOrd="1" destOrd="0" parTransId="{DA823B54-99A2-4F2E-9EF6-8E5C3F49D5D9}" sibTransId="{B5B9D934-EC17-4D5A-9389-0D5CF0776761}"/>
    <dgm:cxn modelId="{D704ABC9-0040-4916-AA5C-95187A3F2929}" srcId="{F6CB7025-9F3E-46A9-B1FA-1C0BDC7E06B0}" destId="{FDFE9BA2-F8D0-47A3-9001-AC14E69C42BE}" srcOrd="2" destOrd="0" parTransId="{75BC1508-D46A-42A5-8D8C-3CEF6F766FE4}" sibTransId="{219931E0-1F2B-4A33-8191-F23E51144702}"/>
    <dgm:cxn modelId="{E6617010-9278-416C-8731-B54EFAC01968}" srcId="{F6CB7025-9F3E-46A9-B1FA-1C0BDC7E06B0}" destId="{F2EC5364-F9ED-454F-810B-54E853A9D162}" srcOrd="0" destOrd="0" parTransId="{84B71AFC-926E-44A3-9842-1620C7AD798A}" sibTransId="{4C6F4FA0-E557-4BED-9983-F1A5327D36C7}"/>
    <dgm:cxn modelId="{BDD06C2A-6D65-4F04-98A6-B0502F4E5930}" type="presOf" srcId="{FDFE9BA2-F8D0-47A3-9001-AC14E69C42BE}" destId="{2EEC7C96-0541-4210-B7AD-6D8B3271251A}" srcOrd="0" destOrd="0" presId="urn:microsoft.com/office/officeart/2005/8/layout/matrix3"/>
    <dgm:cxn modelId="{91A282F0-25F1-41AF-BAD1-D859D221C3E3}" type="presOf" srcId="{04FDC010-6AC9-42CD-8EE9-53ECFF12E885}" destId="{24AC1EE5-6832-4779-8C95-8E0F4374C27F}" srcOrd="0" destOrd="0" presId="urn:microsoft.com/office/officeart/2005/8/layout/matrix3"/>
    <dgm:cxn modelId="{15992F46-2B32-4FA0-A68C-DDD41F8D74DA}" srcId="{F6CB7025-9F3E-46A9-B1FA-1C0BDC7E06B0}" destId="{0BE97492-50CB-42C1-BF8C-C7CE1B7BD441}" srcOrd="3" destOrd="0" parTransId="{1027EEFC-88E0-4E3A-8239-11098F9BCF18}" sibTransId="{50A7480D-3D7F-4213-936F-30B48BBAC316}"/>
    <dgm:cxn modelId="{63487CA6-863F-41D4-A2A0-FF9BB0A47BC9}" type="presOf" srcId="{0BE97492-50CB-42C1-BF8C-C7CE1B7BD441}" destId="{0DC483FA-C203-45D3-8F67-33ACFF35C8C2}" srcOrd="0" destOrd="0" presId="urn:microsoft.com/office/officeart/2005/8/layout/matrix3"/>
    <dgm:cxn modelId="{3F95523E-9786-4A2A-B6CB-1E269D08A018}" type="presOf" srcId="{F2EC5364-F9ED-454F-810B-54E853A9D162}" destId="{A533B774-6DAC-4F97-8758-BE20D8AEC25D}" srcOrd="0" destOrd="0" presId="urn:microsoft.com/office/officeart/2005/8/layout/matrix3"/>
    <dgm:cxn modelId="{360E3B8E-A5EE-4B9B-879D-D18D6B15B3D0}" type="presParOf" srcId="{7DBA84D2-F1FC-47E3-9203-674A3BC40C7F}" destId="{E50F2446-F3CA-4C32-950E-5DD2A1924EEA}" srcOrd="0" destOrd="0" presId="urn:microsoft.com/office/officeart/2005/8/layout/matrix3"/>
    <dgm:cxn modelId="{C8951D48-47F8-4436-A406-1DE22F6F1F23}" type="presParOf" srcId="{7DBA84D2-F1FC-47E3-9203-674A3BC40C7F}" destId="{A533B774-6DAC-4F97-8758-BE20D8AEC25D}" srcOrd="1" destOrd="0" presId="urn:microsoft.com/office/officeart/2005/8/layout/matrix3"/>
    <dgm:cxn modelId="{2939AA4D-E2FB-4307-81F4-4C8BF1BE2D5A}" type="presParOf" srcId="{7DBA84D2-F1FC-47E3-9203-674A3BC40C7F}" destId="{24AC1EE5-6832-4779-8C95-8E0F4374C27F}" srcOrd="2" destOrd="0" presId="urn:microsoft.com/office/officeart/2005/8/layout/matrix3"/>
    <dgm:cxn modelId="{0750FBD4-207D-4B94-8DF6-5A1F823F28DF}" type="presParOf" srcId="{7DBA84D2-F1FC-47E3-9203-674A3BC40C7F}" destId="{2EEC7C96-0541-4210-B7AD-6D8B3271251A}" srcOrd="3" destOrd="0" presId="urn:microsoft.com/office/officeart/2005/8/layout/matrix3"/>
    <dgm:cxn modelId="{15F4D2FB-AA03-42E3-A770-4E47B33E1792}" type="presParOf" srcId="{7DBA84D2-F1FC-47E3-9203-674A3BC40C7F}" destId="{0DC483FA-C203-45D3-8F67-33ACFF35C8C2}"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6CB7025-9F3E-46A9-B1FA-1C0BDC7E06B0}"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n-US"/>
        </a:p>
      </dgm:t>
    </dgm:pt>
    <dgm:pt modelId="{F2EC5364-F9ED-454F-810B-54E853A9D162}">
      <dgm:prSet phldrT="[Text]"/>
      <dgm:spPr>
        <a:solidFill>
          <a:schemeClr val="tx1"/>
        </a:solidFill>
      </dgm:spPr>
      <dgm:t>
        <a:bodyPr/>
        <a:lstStyle/>
        <a:p>
          <a:r>
            <a:rPr lang="en-US" dirty="0" smtClean="0"/>
            <a:t>Structural</a:t>
          </a:r>
          <a:endParaRPr lang="en-US" dirty="0"/>
        </a:p>
      </dgm:t>
    </dgm:pt>
    <dgm:pt modelId="{84B71AFC-926E-44A3-9842-1620C7AD798A}" type="parTrans" cxnId="{E6617010-9278-416C-8731-B54EFAC01968}">
      <dgm:prSet/>
      <dgm:spPr/>
      <dgm:t>
        <a:bodyPr/>
        <a:lstStyle/>
        <a:p>
          <a:endParaRPr lang="en-US"/>
        </a:p>
      </dgm:t>
    </dgm:pt>
    <dgm:pt modelId="{4C6F4FA0-E557-4BED-9983-F1A5327D36C7}" type="sibTrans" cxnId="{E6617010-9278-416C-8731-B54EFAC01968}">
      <dgm:prSet/>
      <dgm:spPr/>
      <dgm:t>
        <a:bodyPr/>
        <a:lstStyle/>
        <a:p>
          <a:endParaRPr lang="en-US"/>
        </a:p>
      </dgm:t>
    </dgm:pt>
    <dgm:pt modelId="{04FDC010-6AC9-42CD-8EE9-53ECFF12E885}">
      <dgm:prSet phldrT="[Text]"/>
      <dgm:spPr>
        <a:solidFill>
          <a:schemeClr val="tx1">
            <a:lumMod val="85000"/>
            <a:lumOff val="15000"/>
          </a:schemeClr>
        </a:solidFill>
      </dgm:spPr>
      <dgm:t>
        <a:bodyPr/>
        <a:lstStyle/>
        <a:p>
          <a:r>
            <a:rPr lang="en-US" dirty="0" smtClean="0"/>
            <a:t>Disciplinary</a:t>
          </a:r>
          <a:endParaRPr lang="en-US" dirty="0"/>
        </a:p>
      </dgm:t>
    </dgm:pt>
    <dgm:pt modelId="{DA823B54-99A2-4F2E-9EF6-8E5C3F49D5D9}" type="parTrans" cxnId="{4EE5A714-74EE-4F35-92B9-8017BF5FEBAC}">
      <dgm:prSet/>
      <dgm:spPr/>
      <dgm:t>
        <a:bodyPr/>
        <a:lstStyle/>
        <a:p>
          <a:endParaRPr lang="en-US"/>
        </a:p>
      </dgm:t>
    </dgm:pt>
    <dgm:pt modelId="{B5B9D934-EC17-4D5A-9389-0D5CF0776761}" type="sibTrans" cxnId="{4EE5A714-74EE-4F35-92B9-8017BF5FEBAC}">
      <dgm:prSet/>
      <dgm:spPr/>
      <dgm:t>
        <a:bodyPr/>
        <a:lstStyle/>
        <a:p>
          <a:endParaRPr lang="en-US"/>
        </a:p>
      </dgm:t>
    </dgm:pt>
    <dgm:pt modelId="{FDFE9BA2-F8D0-47A3-9001-AC14E69C42BE}">
      <dgm:prSet phldrT="[Text]"/>
      <dgm:spPr>
        <a:solidFill>
          <a:schemeClr val="tx1"/>
        </a:solidFill>
      </dgm:spPr>
      <dgm:t>
        <a:bodyPr/>
        <a:lstStyle/>
        <a:p>
          <a:r>
            <a:rPr lang="en-US" dirty="0" smtClean="0"/>
            <a:t>Cultural</a:t>
          </a:r>
          <a:endParaRPr lang="en-US" dirty="0"/>
        </a:p>
      </dgm:t>
    </dgm:pt>
    <dgm:pt modelId="{75BC1508-D46A-42A5-8D8C-3CEF6F766FE4}" type="parTrans" cxnId="{D704ABC9-0040-4916-AA5C-95187A3F2929}">
      <dgm:prSet/>
      <dgm:spPr/>
      <dgm:t>
        <a:bodyPr/>
        <a:lstStyle/>
        <a:p>
          <a:endParaRPr lang="en-US"/>
        </a:p>
      </dgm:t>
    </dgm:pt>
    <dgm:pt modelId="{219931E0-1F2B-4A33-8191-F23E51144702}" type="sibTrans" cxnId="{D704ABC9-0040-4916-AA5C-95187A3F2929}">
      <dgm:prSet/>
      <dgm:spPr/>
      <dgm:t>
        <a:bodyPr/>
        <a:lstStyle/>
        <a:p>
          <a:endParaRPr lang="en-US"/>
        </a:p>
      </dgm:t>
    </dgm:pt>
    <dgm:pt modelId="{0BE97492-50CB-42C1-BF8C-C7CE1B7BD441}">
      <dgm:prSet phldrT="[Text]"/>
      <dgm:spPr>
        <a:solidFill>
          <a:schemeClr val="tx1"/>
        </a:solidFill>
      </dgm:spPr>
      <dgm:t>
        <a:bodyPr/>
        <a:lstStyle/>
        <a:p>
          <a:r>
            <a:rPr lang="en-US" dirty="0" smtClean="0"/>
            <a:t>Interpersonal</a:t>
          </a:r>
          <a:endParaRPr lang="en-US" dirty="0"/>
        </a:p>
      </dgm:t>
    </dgm:pt>
    <dgm:pt modelId="{1027EEFC-88E0-4E3A-8239-11098F9BCF18}" type="parTrans" cxnId="{15992F46-2B32-4FA0-A68C-DDD41F8D74DA}">
      <dgm:prSet/>
      <dgm:spPr/>
      <dgm:t>
        <a:bodyPr/>
        <a:lstStyle/>
        <a:p>
          <a:endParaRPr lang="en-US"/>
        </a:p>
      </dgm:t>
    </dgm:pt>
    <dgm:pt modelId="{50A7480D-3D7F-4213-936F-30B48BBAC316}" type="sibTrans" cxnId="{15992F46-2B32-4FA0-A68C-DDD41F8D74DA}">
      <dgm:prSet/>
      <dgm:spPr/>
      <dgm:t>
        <a:bodyPr/>
        <a:lstStyle/>
        <a:p>
          <a:endParaRPr lang="en-US"/>
        </a:p>
      </dgm:t>
    </dgm:pt>
    <dgm:pt modelId="{E6C1BD73-0BC5-4748-BC61-8B42D5873254}">
      <dgm:prSet phldrT="[Text]"/>
      <dgm:spPr>
        <a:solidFill>
          <a:schemeClr val="bg1">
            <a:lumMod val="65000"/>
          </a:schemeClr>
        </a:solidFill>
      </dgm:spPr>
      <dgm:t>
        <a:bodyPr/>
        <a:lstStyle/>
        <a:p>
          <a:endParaRPr lang="en-US" dirty="0"/>
        </a:p>
      </dgm:t>
    </dgm:pt>
    <dgm:pt modelId="{EF9C40E5-83DC-4A21-850B-87ABB6EC53FA}" type="parTrans" cxnId="{1017BA5E-9103-4BAE-9811-CD957A4CC465}">
      <dgm:prSet/>
      <dgm:spPr/>
      <dgm:t>
        <a:bodyPr/>
        <a:lstStyle/>
        <a:p>
          <a:endParaRPr lang="en-US"/>
        </a:p>
      </dgm:t>
    </dgm:pt>
    <dgm:pt modelId="{BDEA3C50-41F0-4E34-9AEC-4E7AED8A0FD5}" type="sibTrans" cxnId="{1017BA5E-9103-4BAE-9811-CD957A4CC465}">
      <dgm:prSet/>
      <dgm:spPr/>
      <dgm:t>
        <a:bodyPr/>
        <a:lstStyle/>
        <a:p>
          <a:endParaRPr lang="en-US"/>
        </a:p>
      </dgm:t>
    </dgm:pt>
    <dgm:pt modelId="{7DBA84D2-F1FC-47E3-9203-674A3BC40C7F}" type="pres">
      <dgm:prSet presAssocID="{F6CB7025-9F3E-46A9-B1FA-1C0BDC7E06B0}" presName="matrix" presStyleCnt="0">
        <dgm:presLayoutVars>
          <dgm:chMax val="1"/>
          <dgm:dir/>
          <dgm:resizeHandles val="exact"/>
        </dgm:presLayoutVars>
      </dgm:prSet>
      <dgm:spPr/>
      <dgm:t>
        <a:bodyPr/>
        <a:lstStyle/>
        <a:p>
          <a:endParaRPr lang="en-US"/>
        </a:p>
      </dgm:t>
    </dgm:pt>
    <dgm:pt modelId="{E50F2446-F3CA-4C32-950E-5DD2A1924EEA}" type="pres">
      <dgm:prSet presAssocID="{F6CB7025-9F3E-46A9-B1FA-1C0BDC7E06B0}" presName="diamond" presStyleLbl="bgShp" presStyleIdx="0" presStyleCnt="1"/>
      <dgm:spPr>
        <a:solidFill>
          <a:schemeClr val="bg1">
            <a:lumMod val="50000"/>
          </a:schemeClr>
        </a:solidFill>
      </dgm:spPr>
    </dgm:pt>
    <dgm:pt modelId="{A533B774-6DAC-4F97-8758-BE20D8AEC25D}" type="pres">
      <dgm:prSet presAssocID="{F6CB7025-9F3E-46A9-B1FA-1C0BDC7E06B0}" presName="quad1" presStyleLbl="node1" presStyleIdx="0" presStyleCnt="4">
        <dgm:presLayoutVars>
          <dgm:chMax val="0"/>
          <dgm:chPref val="0"/>
          <dgm:bulletEnabled val="1"/>
        </dgm:presLayoutVars>
      </dgm:prSet>
      <dgm:spPr/>
      <dgm:t>
        <a:bodyPr/>
        <a:lstStyle/>
        <a:p>
          <a:endParaRPr lang="en-US"/>
        </a:p>
      </dgm:t>
    </dgm:pt>
    <dgm:pt modelId="{24AC1EE5-6832-4779-8C95-8E0F4374C27F}" type="pres">
      <dgm:prSet presAssocID="{F6CB7025-9F3E-46A9-B1FA-1C0BDC7E06B0}" presName="quad2" presStyleLbl="node1" presStyleIdx="1" presStyleCnt="4">
        <dgm:presLayoutVars>
          <dgm:chMax val="0"/>
          <dgm:chPref val="0"/>
          <dgm:bulletEnabled val="1"/>
        </dgm:presLayoutVars>
      </dgm:prSet>
      <dgm:spPr/>
      <dgm:t>
        <a:bodyPr/>
        <a:lstStyle/>
        <a:p>
          <a:endParaRPr lang="en-US"/>
        </a:p>
      </dgm:t>
    </dgm:pt>
    <dgm:pt modelId="{2EEC7C96-0541-4210-B7AD-6D8B3271251A}" type="pres">
      <dgm:prSet presAssocID="{F6CB7025-9F3E-46A9-B1FA-1C0BDC7E06B0}" presName="quad3" presStyleLbl="node1" presStyleIdx="2" presStyleCnt="4">
        <dgm:presLayoutVars>
          <dgm:chMax val="0"/>
          <dgm:chPref val="0"/>
          <dgm:bulletEnabled val="1"/>
        </dgm:presLayoutVars>
      </dgm:prSet>
      <dgm:spPr/>
      <dgm:t>
        <a:bodyPr/>
        <a:lstStyle/>
        <a:p>
          <a:endParaRPr lang="en-US"/>
        </a:p>
      </dgm:t>
    </dgm:pt>
    <dgm:pt modelId="{0DC483FA-C203-45D3-8F67-33ACFF35C8C2}" type="pres">
      <dgm:prSet presAssocID="{F6CB7025-9F3E-46A9-B1FA-1C0BDC7E06B0}" presName="quad4" presStyleLbl="node1" presStyleIdx="3" presStyleCnt="4">
        <dgm:presLayoutVars>
          <dgm:chMax val="0"/>
          <dgm:chPref val="0"/>
          <dgm:bulletEnabled val="1"/>
        </dgm:presLayoutVars>
      </dgm:prSet>
      <dgm:spPr/>
      <dgm:t>
        <a:bodyPr/>
        <a:lstStyle/>
        <a:p>
          <a:endParaRPr lang="en-US"/>
        </a:p>
      </dgm:t>
    </dgm:pt>
  </dgm:ptLst>
  <dgm:cxnLst>
    <dgm:cxn modelId="{1017BA5E-9103-4BAE-9811-CD957A4CC465}" srcId="{F6CB7025-9F3E-46A9-B1FA-1C0BDC7E06B0}" destId="{E6C1BD73-0BC5-4748-BC61-8B42D5873254}" srcOrd="4" destOrd="0" parTransId="{EF9C40E5-83DC-4A21-850B-87ABB6EC53FA}" sibTransId="{BDEA3C50-41F0-4E34-9AEC-4E7AED8A0FD5}"/>
    <dgm:cxn modelId="{4EE5A714-74EE-4F35-92B9-8017BF5FEBAC}" srcId="{F6CB7025-9F3E-46A9-B1FA-1C0BDC7E06B0}" destId="{04FDC010-6AC9-42CD-8EE9-53ECFF12E885}" srcOrd="1" destOrd="0" parTransId="{DA823B54-99A2-4F2E-9EF6-8E5C3F49D5D9}" sibTransId="{B5B9D934-EC17-4D5A-9389-0D5CF0776761}"/>
    <dgm:cxn modelId="{1E026D9F-9577-46EA-B83D-DCE8185C6A5E}" type="presOf" srcId="{F2EC5364-F9ED-454F-810B-54E853A9D162}" destId="{A533B774-6DAC-4F97-8758-BE20D8AEC25D}" srcOrd="0" destOrd="0" presId="urn:microsoft.com/office/officeart/2005/8/layout/matrix3"/>
    <dgm:cxn modelId="{D704ABC9-0040-4916-AA5C-95187A3F2929}" srcId="{F6CB7025-9F3E-46A9-B1FA-1C0BDC7E06B0}" destId="{FDFE9BA2-F8D0-47A3-9001-AC14E69C42BE}" srcOrd="2" destOrd="0" parTransId="{75BC1508-D46A-42A5-8D8C-3CEF6F766FE4}" sibTransId="{219931E0-1F2B-4A33-8191-F23E51144702}"/>
    <dgm:cxn modelId="{E6617010-9278-416C-8731-B54EFAC01968}" srcId="{F6CB7025-9F3E-46A9-B1FA-1C0BDC7E06B0}" destId="{F2EC5364-F9ED-454F-810B-54E853A9D162}" srcOrd="0" destOrd="0" parTransId="{84B71AFC-926E-44A3-9842-1620C7AD798A}" sibTransId="{4C6F4FA0-E557-4BED-9983-F1A5327D36C7}"/>
    <dgm:cxn modelId="{951C9B7D-4B4C-4EF4-854E-51902F3FD7E4}" type="presOf" srcId="{F6CB7025-9F3E-46A9-B1FA-1C0BDC7E06B0}" destId="{7DBA84D2-F1FC-47E3-9203-674A3BC40C7F}" srcOrd="0" destOrd="0" presId="urn:microsoft.com/office/officeart/2005/8/layout/matrix3"/>
    <dgm:cxn modelId="{FF69CA57-67FF-417D-B73F-6AFB8FDC6C7B}" type="presOf" srcId="{0BE97492-50CB-42C1-BF8C-C7CE1B7BD441}" destId="{0DC483FA-C203-45D3-8F67-33ACFF35C8C2}" srcOrd="0" destOrd="0" presId="urn:microsoft.com/office/officeart/2005/8/layout/matrix3"/>
    <dgm:cxn modelId="{52B9EA8F-B381-4975-9498-66A56A3017D2}" type="presOf" srcId="{FDFE9BA2-F8D0-47A3-9001-AC14E69C42BE}" destId="{2EEC7C96-0541-4210-B7AD-6D8B3271251A}" srcOrd="0" destOrd="0" presId="urn:microsoft.com/office/officeart/2005/8/layout/matrix3"/>
    <dgm:cxn modelId="{15992F46-2B32-4FA0-A68C-DDD41F8D74DA}" srcId="{F6CB7025-9F3E-46A9-B1FA-1C0BDC7E06B0}" destId="{0BE97492-50CB-42C1-BF8C-C7CE1B7BD441}" srcOrd="3" destOrd="0" parTransId="{1027EEFC-88E0-4E3A-8239-11098F9BCF18}" sibTransId="{50A7480D-3D7F-4213-936F-30B48BBAC316}"/>
    <dgm:cxn modelId="{13E71A20-D89B-4FDC-A2B1-7CA96E18FC60}" type="presOf" srcId="{04FDC010-6AC9-42CD-8EE9-53ECFF12E885}" destId="{24AC1EE5-6832-4779-8C95-8E0F4374C27F}" srcOrd="0" destOrd="0" presId="urn:microsoft.com/office/officeart/2005/8/layout/matrix3"/>
    <dgm:cxn modelId="{9C04B7A7-3837-4666-AC9C-DC6D1F2B2B07}" type="presParOf" srcId="{7DBA84D2-F1FC-47E3-9203-674A3BC40C7F}" destId="{E50F2446-F3CA-4C32-950E-5DD2A1924EEA}" srcOrd="0" destOrd="0" presId="urn:microsoft.com/office/officeart/2005/8/layout/matrix3"/>
    <dgm:cxn modelId="{7F06171B-135F-40C4-89B5-5BDD1ECF41B4}" type="presParOf" srcId="{7DBA84D2-F1FC-47E3-9203-674A3BC40C7F}" destId="{A533B774-6DAC-4F97-8758-BE20D8AEC25D}" srcOrd="1" destOrd="0" presId="urn:microsoft.com/office/officeart/2005/8/layout/matrix3"/>
    <dgm:cxn modelId="{96D80B1D-4384-4342-AE12-45CA7BF30213}" type="presParOf" srcId="{7DBA84D2-F1FC-47E3-9203-674A3BC40C7F}" destId="{24AC1EE5-6832-4779-8C95-8E0F4374C27F}" srcOrd="2" destOrd="0" presId="urn:microsoft.com/office/officeart/2005/8/layout/matrix3"/>
    <dgm:cxn modelId="{BC69E11B-9E98-4B48-8F00-D64AEC562756}" type="presParOf" srcId="{7DBA84D2-F1FC-47E3-9203-674A3BC40C7F}" destId="{2EEC7C96-0541-4210-B7AD-6D8B3271251A}" srcOrd="3" destOrd="0" presId="urn:microsoft.com/office/officeart/2005/8/layout/matrix3"/>
    <dgm:cxn modelId="{8D471E81-7642-4CD1-8FE4-BC694FF21244}" type="presParOf" srcId="{7DBA84D2-F1FC-47E3-9203-674A3BC40C7F}" destId="{0DC483FA-C203-45D3-8F67-33ACFF35C8C2}"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6CB7025-9F3E-46A9-B1FA-1C0BDC7E06B0}"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n-US"/>
        </a:p>
      </dgm:t>
    </dgm:pt>
    <dgm:pt modelId="{F2EC5364-F9ED-454F-810B-54E853A9D162}">
      <dgm:prSet phldrT="[Text]"/>
      <dgm:spPr>
        <a:solidFill>
          <a:schemeClr val="tx1"/>
        </a:solidFill>
      </dgm:spPr>
      <dgm:t>
        <a:bodyPr/>
        <a:lstStyle/>
        <a:p>
          <a:r>
            <a:rPr lang="en-US" dirty="0" smtClean="0"/>
            <a:t>Structural</a:t>
          </a:r>
          <a:endParaRPr lang="en-US" dirty="0"/>
        </a:p>
      </dgm:t>
    </dgm:pt>
    <dgm:pt modelId="{84B71AFC-926E-44A3-9842-1620C7AD798A}" type="parTrans" cxnId="{E6617010-9278-416C-8731-B54EFAC01968}">
      <dgm:prSet/>
      <dgm:spPr/>
      <dgm:t>
        <a:bodyPr/>
        <a:lstStyle/>
        <a:p>
          <a:endParaRPr lang="en-US"/>
        </a:p>
      </dgm:t>
    </dgm:pt>
    <dgm:pt modelId="{4C6F4FA0-E557-4BED-9983-F1A5327D36C7}" type="sibTrans" cxnId="{E6617010-9278-416C-8731-B54EFAC01968}">
      <dgm:prSet/>
      <dgm:spPr/>
      <dgm:t>
        <a:bodyPr/>
        <a:lstStyle/>
        <a:p>
          <a:endParaRPr lang="en-US"/>
        </a:p>
      </dgm:t>
    </dgm:pt>
    <dgm:pt modelId="{04FDC010-6AC9-42CD-8EE9-53ECFF12E885}">
      <dgm:prSet phldrT="[Text]"/>
      <dgm:spPr>
        <a:solidFill>
          <a:schemeClr val="tx1">
            <a:lumMod val="85000"/>
            <a:lumOff val="15000"/>
          </a:schemeClr>
        </a:solidFill>
      </dgm:spPr>
      <dgm:t>
        <a:bodyPr/>
        <a:lstStyle/>
        <a:p>
          <a:r>
            <a:rPr lang="en-US" dirty="0" smtClean="0"/>
            <a:t>Disciplinary</a:t>
          </a:r>
          <a:endParaRPr lang="en-US" dirty="0"/>
        </a:p>
      </dgm:t>
    </dgm:pt>
    <dgm:pt modelId="{DA823B54-99A2-4F2E-9EF6-8E5C3F49D5D9}" type="parTrans" cxnId="{4EE5A714-74EE-4F35-92B9-8017BF5FEBAC}">
      <dgm:prSet/>
      <dgm:spPr/>
      <dgm:t>
        <a:bodyPr/>
        <a:lstStyle/>
        <a:p>
          <a:endParaRPr lang="en-US"/>
        </a:p>
      </dgm:t>
    </dgm:pt>
    <dgm:pt modelId="{B5B9D934-EC17-4D5A-9389-0D5CF0776761}" type="sibTrans" cxnId="{4EE5A714-74EE-4F35-92B9-8017BF5FEBAC}">
      <dgm:prSet/>
      <dgm:spPr/>
      <dgm:t>
        <a:bodyPr/>
        <a:lstStyle/>
        <a:p>
          <a:endParaRPr lang="en-US"/>
        </a:p>
      </dgm:t>
    </dgm:pt>
    <dgm:pt modelId="{FDFE9BA2-F8D0-47A3-9001-AC14E69C42BE}">
      <dgm:prSet phldrT="[Text]"/>
      <dgm:spPr>
        <a:solidFill>
          <a:schemeClr val="tx1"/>
        </a:solidFill>
      </dgm:spPr>
      <dgm:t>
        <a:bodyPr/>
        <a:lstStyle/>
        <a:p>
          <a:r>
            <a:rPr lang="en-US" dirty="0" smtClean="0"/>
            <a:t>Cultural</a:t>
          </a:r>
          <a:endParaRPr lang="en-US" dirty="0"/>
        </a:p>
      </dgm:t>
    </dgm:pt>
    <dgm:pt modelId="{75BC1508-D46A-42A5-8D8C-3CEF6F766FE4}" type="parTrans" cxnId="{D704ABC9-0040-4916-AA5C-95187A3F2929}">
      <dgm:prSet/>
      <dgm:spPr/>
      <dgm:t>
        <a:bodyPr/>
        <a:lstStyle/>
        <a:p>
          <a:endParaRPr lang="en-US"/>
        </a:p>
      </dgm:t>
    </dgm:pt>
    <dgm:pt modelId="{219931E0-1F2B-4A33-8191-F23E51144702}" type="sibTrans" cxnId="{D704ABC9-0040-4916-AA5C-95187A3F2929}">
      <dgm:prSet/>
      <dgm:spPr/>
      <dgm:t>
        <a:bodyPr/>
        <a:lstStyle/>
        <a:p>
          <a:endParaRPr lang="en-US"/>
        </a:p>
      </dgm:t>
    </dgm:pt>
    <dgm:pt modelId="{0BE97492-50CB-42C1-BF8C-C7CE1B7BD441}">
      <dgm:prSet phldrT="[Text]"/>
      <dgm:spPr>
        <a:solidFill>
          <a:schemeClr val="tx1"/>
        </a:solidFill>
      </dgm:spPr>
      <dgm:t>
        <a:bodyPr/>
        <a:lstStyle/>
        <a:p>
          <a:r>
            <a:rPr lang="en-US" dirty="0" smtClean="0"/>
            <a:t>Interpersonal</a:t>
          </a:r>
          <a:endParaRPr lang="en-US" dirty="0"/>
        </a:p>
      </dgm:t>
    </dgm:pt>
    <dgm:pt modelId="{1027EEFC-88E0-4E3A-8239-11098F9BCF18}" type="parTrans" cxnId="{15992F46-2B32-4FA0-A68C-DDD41F8D74DA}">
      <dgm:prSet/>
      <dgm:spPr/>
      <dgm:t>
        <a:bodyPr/>
        <a:lstStyle/>
        <a:p>
          <a:endParaRPr lang="en-US"/>
        </a:p>
      </dgm:t>
    </dgm:pt>
    <dgm:pt modelId="{50A7480D-3D7F-4213-936F-30B48BBAC316}" type="sibTrans" cxnId="{15992F46-2B32-4FA0-A68C-DDD41F8D74DA}">
      <dgm:prSet/>
      <dgm:spPr/>
      <dgm:t>
        <a:bodyPr/>
        <a:lstStyle/>
        <a:p>
          <a:endParaRPr lang="en-US"/>
        </a:p>
      </dgm:t>
    </dgm:pt>
    <dgm:pt modelId="{E6C1BD73-0BC5-4748-BC61-8B42D5873254}">
      <dgm:prSet phldrT="[Text]"/>
      <dgm:spPr>
        <a:solidFill>
          <a:schemeClr val="bg1">
            <a:lumMod val="65000"/>
          </a:schemeClr>
        </a:solidFill>
      </dgm:spPr>
      <dgm:t>
        <a:bodyPr/>
        <a:lstStyle/>
        <a:p>
          <a:endParaRPr lang="en-US" dirty="0"/>
        </a:p>
      </dgm:t>
    </dgm:pt>
    <dgm:pt modelId="{EF9C40E5-83DC-4A21-850B-87ABB6EC53FA}" type="parTrans" cxnId="{1017BA5E-9103-4BAE-9811-CD957A4CC465}">
      <dgm:prSet/>
      <dgm:spPr/>
      <dgm:t>
        <a:bodyPr/>
        <a:lstStyle/>
        <a:p>
          <a:endParaRPr lang="en-US"/>
        </a:p>
      </dgm:t>
    </dgm:pt>
    <dgm:pt modelId="{BDEA3C50-41F0-4E34-9AEC-4E7AED8A0FD5}" type="sibTrans" cxnId="{1017BA5E-9103-4BAE-9811-CD957A4CC465}">
      <dgm:prSet/>
      <dgm:spPr/>
      <dgm:t>
        <a:bodyPr/>
        <a:lstStyle/>
        <a:p>
          <a:endParaRPr lang="en-US"/>
        </a:p>
      </dgm:t>
    </dgm:pt>
    <dgm:pt modelId="{7DBA84D2-F1FC-47E3-9203-674A3BC40C7F}" type="pres">
      <dgm:prSet presAssocID="{F6CB7025-9F3E-46A9-B1FA-1C0BDC7E06B0}" presName="matrix" presStyleCnt="0">
        <dgm:presLayoutVars>
          <dgm:chMax val="1"/>
          <dgm:dir/>
          <dgm:resizeHandles val="exact"/>
        </dgm:presLayoutVars>
      </dgm:prSet>
      <dgm:spPr/>
      <dgm:t>
        <a:bodyPr/>
        <a:lstStyle/>
        <a:p>
          <a:endParaRPr lang="en-US"/>
        </a:p>
      </dgm:t>
    </dgm:pt>
    <dgm:pt modelId="{E50F2446-F3CA-4C32-950E-5DD2A1924EEA}" type="pres">
      <dgm:prSet presAssocID="{F6CB7025-9F3E-46A9-B1FA-1C0BDC7E06B0}" presName="diamond" presStyleLbl="bgShp" presStyleIdx="0" presStyleCnt="1" custLinFactNeighborY="6061"/>
      <dgm:spPr>
        <a:solidFill>
          <a:schemeClr val="bg1">
            <a:lumMod val="50000"/>
          </a:schemeClr>
        </a:solidFill>
      </dgm:spPr>
    </dgm:pt>
    <dgm:pt modelId="{A533B774-6DAC-4F97-8758-BE20D8AEC25D}" type="pres">
      <dgm:prSet presAssocID="{F6CB7025-9F3E-46A9-B1FA-1C0BDC7E06B0}" presName="quad1" presStyleLbl="node1" presStyleIdx="0" presStyleCnt="4">
        <dgm:presLayoutVars>
          <dgm:chMax val="0"/>
          <dgm:chPref val="0"/>
          <dgm:bulletEnabled val="1"/>
        </dgm:presLayoutVars>
      </dgm:prSet>
      <dgm:spPr/>
      <dgm:t>
        <a:bodyPr/>
        <a:lstStyle/>
        <a:p>
          <a:endParaRPr lang="en-US"/>
        </a:p>
      </dgm:t>
    </dgm:pt>
    <dgm:pt modelId="{24AC1EE5-6832-4779-8C95-8E0F4374C27F}" type="pres">
      <dgm:prSet presAssocID="{F6CB7025-9F3E-46A9-B1FA-1C0BDC7E06B0}" presName="quad2" presStyleLbl="node1" presStyleIdx="1" presStyleCnt="4">
        <dgm:presLayoutVars>
          <dgm:chMax val="0"/>
          <dgm:chPref val="0"/>
          <dgm:bulletEnabled val="1"/>
        </dgm:presLayoutVars>
      </dgm:prSet>
      <dgm:spPr/>
      <dgm:t>
        <a:bodyPr/>
        <a:lstStyle/>
        <a:p>
          <a:endParaRPr lang="en-US"/>
        </a:p>
      </dgm:t>
    </dgm:pt>
    <dgm:pt modelId="{2EEC7C96-0541-4210-B7AD-6D8B3271251A}" type="pres">
      <dgm:prSet presAssocID="{F6CB7025-9F3E-46A9-B1FA-1C0BDC7E06B0}" presName="quad3" presStyleLbl="node1" presStyleIdx="2" presStyleCnt="4">
        <dgm:presLayoutVars>
          <dgm:chMax val="0"/>
          <dgm:chPref val="0"/>
          <dgm:bulletEnabled val="1"/>
        </dgm:presLayoutVars>
      </dgm:prSet>
      <dgm:spPr/>
      <dgm:t>
        <a:bodyPr/>
        <a:lstStyle/>
        <a:p>
          <a:endParaRPr lang="en-US"/>
        </a:p>
      </dgm:t>
    </dgm:pt>
    <dgm:pt modelId="{0DC483FA-C203-45D3-8F67-33ACFF35C8C2}" type="pres">
      <dgm:prSet presAssocID="{F6CB7025-9F3E-46A9-B1FA-1C0BDC7E06B0}" presName="quad4" presStyleLbl="node1" presStyleIdx="3" presStyleCnt="4">
        <dgm:presLayoutVars>
          <dgm:chMax val="0"/>
          <dgm:chPref val="0"/>
          <dgm:bulletEnabled val="1"/>
        </dgm:presLayoutVars>
      </dgm:prSet>
      <dgm:spPr/>
      <dgm:t>
        <a:bodyPr/>
        <a:lstStyle/>
        <a:p>
          <a:endParaRPr lang="en-US"/>
        </a:p>
      </dgm:t>
    </dgm:pt>
  </dgm:ptLst>
  <dgm:cxnLst>
    <dgm:cxn modelId="{1017BA5E-9103-4BAE-9811-CD957A4CC465}" srcId="{F6CB7025-9F3E-46A9-B1FA-1C0BDC7E06B0}" destId="{E6C1BD73-0BC5-4748-BC61-8B42D5873254}" srcOrd="4" destOrd="0" parTransId="{EF9C40E5-83DC-4A21-850B-87ABB6EC53FA}" sibTransId="{BDEA3C50-41F0-4E34-9AEC-4E7AED8A0FD5}"/>
    <dgm:cxn modelId="{BDF29D97-B2BB-451C-97D5-52BD77087D42}" type="presOf" srcId="{F2EC5364-F9ED-454F-810B-54E853A9D162}" destId="{A533B774-6DAC-4F97-8758-BE20D8AEC25D}" srcOrd="0" destOrd="0" presId="urn:microsoft.com/office/officeart/2005/8/layout/matrix3"/>
    <dgm:cxn modelId="{56AC5579-48C9-4BEF-A8A9-7CB1E16DE4B7}" type="presOf" srcId="{04FDC010-6AC9-42CD-8EE9-53ECFF12E885}" destId="{24AC1EE5-6832-4779-8C95-8E0F4374C27F}" srcOrd="0" destOrd="0" presId="urn:microsoft.com/office/officeart/2005/8/layout/matrix3"/>
    <dgm:cxn modelId="{4EE5A714-74EE-4F35-92B9-8017BF5FEBAC}" srcId="{F6CB7025-9F3E-46A9-B1FA-1C0BDC7E06B0}" destId="{04FDC010-6AC9-42CD-8EE9-53ECFF12E885}" srcOrd="1" destOrd="0" parTransId="{DA823B54-99A2-4F2E-9EF6-8E5C3F49D5D9}" sibTransId="{B5B9D934-EC17-4D5A-9389-0D5CF0776761}"/>
    <dgm:cxn modelId="{D704ABC9-0040-4916-AA5C-95187A3F2929}" srcId="{F6CB7025-9F3E-46A9-B1FA-1C0BDC7E06B0}" destId="{FDFE9BA2-F8D0-47A3-9001-AC14E69C42BE}" srcOrd="2" destOrd="0" parTransId="{75BC1508-D46A-42A5-8D8C-3CEF6F766FE4}" sibTransId="{219931E0-1F2B-4A33-8191-F23E51144702}"/>
    <dgm:cxn modelId="{6BE1CDE2-F1C3-47ED-9953-D5E81C9FA55D}" type="presOf" srcId="{F6CB7025-9F3E-46A9-B1FA-1C0BDC7E06B0}" destId="{7DBA84D2-F1FC-47E3-9203-674A3BC40C7F}" srcOrd="0" destOrd="0" presId="urn:microsoft.com/office/officeart/2005/8/layout/matrix3"/>
    <dgm:cxn modelId="{002912CC-1692-4930-AC64-228FFBF07060}" type="presOf" srcId="{0BE97492-50CB-42C1-BF8C-C7CE1B7BD441}" destId="{0DC483FA-C203-45D3-8F67-33ACFF35C8C2}" srcOrd="0" destOrd="0" presId="urn:microsoft.com/office/officeart/2005/8/layout/matrix3"/>
    <dgm:cxn modelId="{E6617010-9278-416C-8731-B54EFAC01968}" srcId="{F6CB7025-9F3E-46A9-B1FA-1C0BDC7E06B0}" destId="{F2EC5364-F9ED-454F-810B-54E853A9D162}" srcOrd="0" destOrd="0" parTransId="{84B71AFC-926E-44A3-9842-1620C7AD798A}" sibTransId="{4C6F4FA0-E557-4BED-9983-F1A5327D36C7}"/>
    <dgm:cxn modelId="{9B272A08-B3DB-457F-B003-619ED095732C}" type="presOf" srcId="{FDFE9BA2-F8D0-47A3-9001-AC14E69C42BE}" destId="{2EEC7C96-0541-4210-B7AD-6D8B3271251A}" srcOrd="0" destOrd="0" presId="urn:microsoft.com/office/officeart/2005/8/layout/matrix3"/>
    <dgm:cxn modelId="{15992F46-2B32-4FA0-A68C-DDD41F8D74DA}" srcId="{F6CB7025-9F3E-46A9-B1FA-1C0BDC7E06B0}" destId="{0BE97492-50CB-42C1-BF8C-C7CE1B7BD441}" srcOrd="3" destOrd="0" parTransId="{1027EEFC-88E0-4E3A-8239-11098F9BCF18}" sibTransId="{50A7480D-3D7F-4213-936F-30B48BBAC316}"/>
    <dgm:cxn modelId="{4F971E64-8417-424B-BE77-4F2F51237224}" type="presParOf" srcId="{7DBA84D2-F1FC-47E3-9203-674A3BC40C7F}" destId="{E50F2446-F3CA-4C32-950E-5DD2A1924EEA}" srcOrd="0" destOrd="0" presId="urn:microsoft.com/office/officeart/2005/8/layout/matrix3"/>
    <dgm:cxn modelId="{AC729A13-107A-4F64-AD74-328383E3920C}" type="presParOf" srcId="{7DBA84D2-F1FC-47E3-9203-674A3BC40C7F}" destId="{A533B774-6DAC-4F97-8758-BE20D8AEC25D}" srcOrd="1" destOrd="0" presId="urn:microsoft.com/office/officeart/2005/8/layout/matrix3"/>
    <dgm:cxn modelId="{37DF744D-D8C5-42CD-BE53-9FA754F23159}" type="presParOf" srcId="{7DBA84D2-F1FC-47E3-9203-674A3BC40C7F}" destId="{24AC1EE5-6832-4779-8C95-8E0F4374C27F}" srcOrd="2" destOrd="0" presId="urn:microsoft.com/office/officeart/2005/8/layout/matrix3"/>
    <dgm:cxn modelId="{FDE0C92B-9019-428A-ADFD-CFF9899F26DA}" type="presParOf" srcId="{7DBA84D2-F1FC-47E3-9203-674A3BC40C7F}" destId="{2EEC7C96-0541-4210-B7AD-6D8B3271251A}" srcOrd="3" destOrd="0" presId="urn:microsoft.com/office/officeart/2005/8/layout/matrix3"/>
    <dgm:cxn modelId="{94F666B1-EFB4-41AD-BB79-9B169665EB7C}" type="presParOf" srcId="{7DBA84D2-F1FC-47E3-9203-674A3BC40C7F}" destId="{0DC483FA-C203-45D3-8F67-33ACFF35C8C2}" srcOrd="4" destOrd="0" presId="urn:microsoft.com/office/officeart/2005/8/layout/matrix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6CB7025-9F3E-46A9-B1FA-1C0BDC7E06B0}"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n-US"/>
        </a:p>
      </dgm:t>
    </dgm:pt>
    <dgm:pt modelId="{F2EC5364-F9ED-454F-810B-54E853A9D162}">
      <dgm:prSet phldrT="[Text]"/>
      <dgm:spPr>
        <a:solidFill>
          <a:schemeClr val="tx1"/>
        </a:solidFill>
      </dgm:spPr>
      <dgm:t>
        <a:bodyPr/>
        <a:lstStyle/>
        <a:p>
          <a:r>
            <a:rPr lang="en-US" dirty="0" smtClean="0"/>
            <a:t>Structural</a:t>
          </a:r>
          <a:endParaRPr lang="en-US" dirty="0"/>
        </a:p>
      </dgm:t>
    </dgm:pt>
    <dgm:pt modelId="{84B71AFC-926E-44A3-9842-1620C7AD798A}" type="parTrans" cxnId="{E6617010-9278-416C-8731-B54EFAC01968}">
      <dgm:prSet/>
      <dgm:spPr/>
      <dgm:t>
        <a:bodyPr/>
        <a:lstStyle/>
        <a:p>
          <a:endParaRPr lang="en-US"/>
        </a:p>
      </dgm:t>
    </dgm:pt>
    <dgm:pt modelId="{4C6F4FA0-E557-4BED-9983-F1A5327D36C7}" type="sibTrans" cxnId="{E6617010-9278-416C-8731-B54EFAC01968}">
      <dgm:prSet/>
      <dgm:spPr/>
      <dgm:t>
        <a:bodyPr/>
        <a:lstStyle/>
        <a:p>
          <a:endParaRPr lang="en-US"/>
        </a:p>
      </dgm:t>
    </dgm:pt>
    <dgm:pt modelId="{04FDC010-6AC9-42CD-8EE9-53ECFF12E885}">
      <dgm:prSet phldrT="[Text]"/>
      <dgm:spPr>
        <a:solidFill>
          <a:schemeClr val="tx1">
            <a:lumMod val="85000"/>
            <a:lumOff val="15000"/>
          </a:schemeClr>
        </a:solidFill>
      </dgm:spPr>
      <dgm:t>
        <a:bodyPr/>
        <a:lstStyle/>
        <a:p>
          <a:r>
            <a:rPr lang="en-US" dirty="0" smtClean="0"/>
            <a:t>Disciplinary</a:t>
          </a:r>
          <a:endParaRPr lang="en-US" dirty="0"/>
        </a:p>
      </dgm:t>
    </dgm:pt>
    <dgm:pt modelId="{DA823B54-99A2-4F2E-9EF6-8E5C3F49D5D9}" type="parTrans" cxnId="{4EE5A714-74EE-4F35-92B9-8017BF5FEBAC}">
      <dgm:prSet/>
      <dgm:spPr/>
      <dgm:t>
        <a:bodyPr/>
        <a:lstStyle/>
        <a:p>
          <a:endParaRPr lang="en-US"/>
        </a:p>
      </dgm:t>
    </dgm:pt>
    <dgm:pt modelId="{B5B9D934-EC17-4D5A-9389-0D5CF0776761}" type="sibTrans" cxnId="{4EE5A714-74EE-4F35-92B9-8017BF5FEBAC}">
      <dgm:prSet/>
      <dgm:spPr/>
      <dgm:t>
        <a:bodyPr/>
        <a:lstStyle/>
        <a:p>
          <a:endParaRPr lang="en-US"/>
        </a:p>
      </dgm:t>
    </dgm:pt>
    <dgm:pt modelId="{FDFE9BA2-F8D0-47A3-9001-AC14E69C42BE}">
      <dgm:prSet phldrT="[Text]"/>
      <dgm:spPr>
        <a:solidFill>
          <a:schemeClr val="tx1"/>
        </a:solidFill>
      </dgm:spPr>
      <dgm:t>
        <a:bodyPr/>
        <a:lstStyle/>
        <a:p>
          <a:r>
            <a:rPr lang="en-US" dirty="0" smtClean="0"/>
            <a:t>Cultural</a:t>
          </a:r>
          <a:endParaRPr lang="en-US" dirty="0"/>
        </a:p>
      </dgm:t>
    </dgm:pt>
    <dgm:pt modelId="{75BC1508-D46A-42A5-8D8C-3CEF6F766FE4}" type="parTrans" cxnId="{D704ABC9-0040-4916-AA5C-95187A3F2929}">
      <dgm:prSet/>
      <dgm:spPr/>
      <dgm:t>
        <a:bodyPr/>
        <a:lstStyle/>
        <a:p>
          <a:endParaRPr lang="en-US"/>
        </a:p>
      </dgm:t>
    </dgm:pt>
    <dgm:pt modelId="{219931E0-1F2B-4A33-8191-F23E51144702}" type="sibTrans" cxnId="{D704ABC9-0040-4916-AA5C-95187A3F2929}">
      <dgm:prSet/>
      <dgm:spPr/>
      <dgm:t>
        <a:bodyPr/>
        <a:lstStyle/>
        <a:p>
          <a:endParaRPr lang="en-US"/>
        </a:p>
      </dgm:t>
    </dgm:pt>
    <dgm:pt modelId="{0BE97492-50CB-42C1-BF8C-C7CE1B7BD441}">
      <dgm:prSet phldrT="[Text]"/>
      <dgm:spPr>
        <a:solidFill>
          <a:schemeClr val="tx1"/>
        </a:solidFill>
      </dgm:spPr>
      <dgm:t>
        <a:bodyPr/>
        <a:lstStyle/>
        <a:p>
          <a:r>
            <a:rPr lang="en-US" dirty="0" smtClean="0"/>
            <a:t>Interpersonal</a:t>
          </a:r>
          <a:endParaRPr lang="en-US" dirty="0"/>
        </a:p>
      </dgm:t>
    </dgm:pt>
    <dgm:pt modelId="{1027EEFC-88E0-4E3A-8239-11098F9BCF18}" type="parTrans" cxnId="{15992F46-2B32-4FA0-A68C-DDD41F8D74DA}">
      <dgm:prSet/>
      <dgm:spPr/>
      <dgm:t>
        <a:bodyPr/>
        <a:lstStyle/>
        <a:p>
          <a:endParaRPr lang="en-US"/>
        </a:p>
      </dgm:t>
    </dgm:pt>
    <dgm:pt modelId="{50A7480D-3D7F-4213-936F-30B48BBAC316}" type="sibTrans" cxnId="{15992F46-2B32-4FA0-A68C-DDD41F8D74DA}">
      <dgm:prSet/>
      <dgm:spPr/>
      <dgm:t>
        <a:bodyPr/>
        <a:lstStyle/>
        <a:p>
          <a:endParaRPr lang="en-US"/>
        </a:p>
      </dgm:t>
    </dgm:pt>
    <dgm:pt modelId="{E6C1BD73-0BC5-4748-BC61-8B42D5873254}">
      <dgm:prSet phldrT="[Text]"/>
      <dgm:spPr>
        <a:solidFill>
          <a:schemeClr val="bg1">
            <a:lumMod val="65000"/>
          </a:schemeClr>
        </a:solidFill>
      </dgm:spPr>
      <dgm:t>
        <a:bodyPr/>
        <a:lstStyle/>
        <a:p>
          <a:endParaRPr lang="en-US" dirty="0"/>
        </a:p>
      </dgm:t>
    </dgm:pt>
    <dgm:pt modelId="{EF9C40E5-83DC-4A21-850B-87ABB6EC53FA}" type="parTrans" cxnId="{1017BA5E-9103-4BAE-9811-CD957A4CC465}">
      <dgm:prSet/>
      <dgm:spPr/>
      <dgm:t>
        <a:bodyPr/>
        <a:lstStyle/>
        <a:p>
          <a:endParaRPr lang="en-US"/>
        </a:p>
      </dgm:t>
    </dgm:pt>
    <dgm:pt modelId="{BDEA3C50-41F0-4E34-9AEC-4E7AED8A0FD5}" type="sibTrans" cxnId="{1017BA5E-9103-4BAE-9811-CD957A4CC465}">
      <dgm:prSet/>
      <dgm:spPr/>
      <dgm:t>
        <a:bodyPr/>
        <a:lstStyle/>
        <a:p>
          <a:endParaRPr lang="en-US"/>
        </a:p>
      </dgm:t>
    </dgm:pt>
    <dgm:pt modelId="{7DBA84D2-F1FC-47E3-9203-674A3BC40C7F}" type="pres">
      <dgm:prSet presAssocID="{F6CB7025-9F3E-46A9-B1FA-1C0BDC7E06B0}" presName="matrix" presStyleCnt="0">
        <dgm:presLayoutVars>
          <dgm:chMax val="1"/>
          <dgm:dir/>
          <dgm:resizeHandles val="exact"/>
        </dgm:presLayoutVars>
      </dgm:prSet>
      <dgm:spPr/>
      <dgm:t>
        <a:bodyPr/>
        <a:lstStyle/>
        <a:p>
          <a:endParaRPr lang="en-US"/>
        </a:p>
      </dgm:t>
    </dgm:pt>
    <dgm:pt modelId="{E50F2446-F3CA-4C32-950E-5DD2A1924EEA}" type="pres">
      <dgm:prSet presAssocID="{F6CB7025-9F3E-46A9-B1FA-1C0BDC7E06B0}" presName="diamond" presStyleLbl="bgShp" presStyleIdx="0" presStyleCnt="1"/>
      <dgm:spPr>
        <a:solidFill>
          <a:schemeClr val="bg1">
            <a:lumMod val="50000"/>
          </a:schemeClr>
        </a:solidFill>
      </dgm:spPr>
    </dgm:pt>
    <dgm:pt modelId="{A533B774-6DAC-4F97-8758-BE20D8AEC25D}" type="pres">
      <dgm:prSet presAssocID="{F6CB7025-9F3E-46A9-B1FA-1C0BDC7E06B0}" presName="quad1" presStyleLbl="node1" presStyleIdx="0" presStyleCnt="4">
        <dgm:presLayoutVars>
          <dgm:chMax val="0"/>
          <dgm:chPref val="0"/>
          <dgm:bulletEnabled val="1"/>
        </dgm:presLayoutVars>
      </dgm:prSet>
      <dgm:spPr/>
      <dgm:t>
        <a:bodyPr/>
        <a:lstStyle/>
        <a:p>
          <a:endParaRPr lang="en-US"/>
        </a:p>
      </dgm:t>
    </dgm:pt>
    <dgm:pt modelId="{24AC1EE5-6832-4779-8C95-8E0F4374C27F}" type="pres">
      <dgm:prSet presAssocID="{F6CB7025-9F3E-46A9-B1FA-1C0BDC7E06B0}" presName="quad2" presStyleLbl="node1" presStyleIdx="1" presStyleCnt="4">
        <dgm:presLayoutVars>
          <dgm:chMax val="0"/>
          <dgm:chPref val="0"/>
          <dgm:bulletEnabled val="1"/>
        </dgm:presLayoutVars>
      </dgm:prSet>
      <dgm:spPr/>
      <dgm:t>
        <a:bodyPr/>
        <a:lstStyle/>
        <a:p>
          <a:endParaRPr lang="en-US"/>
        </a:p>
      </dgm:t>
    </dgm:pt>
    <dgm:pt modelId="{2EEC7C96-0541-4210-B7AD-6D8B3271251A}" type="pres">
      <dgm:prSet presAssocID="{F6CB7025-9F3E-46A9-B1FA-1C0BDC7E06B0}" presName="quad3" presStyleLbl="node1" presStyleIdx="2" presStyleCnt="4">
        <dgm:presLayoutVars>
          <dgm:chMax val="0"/>
          <dgm:chPref val="0"/>
          <dgm:bulletEnabled val="1"/>
        </dgm:presLayoutVars>
      </dgm:prSet>
      <dgm:spPr/>
      <dgm:t>
        <a:bodyPr/>
        <a:lstStyle/>
        <a:p>
          <a:endParaRPr lang="en-US"/>
        </a:p>
      </dgm:t>
    </dgm:pt>
    <dgm:pt modelId="{0DC483FA-C203-45D3-8F67-33ACFF35C8C2}" type="pres">
      <dgm:prSet presAssocID="{F6CB7025-9F3E-46A9-B1FA-1C0BDC7E06B0}" presName="quad4" presStyleLbl="node1" presStyleIdx="3" presStyleCnt="4">
        <dgm:presLayoutVars>
          <dgm:chMax val="0"/>
          <dgm:chPref val="0"/>
          <dgm:bulletEnabled val="1"/>
        </dgm:presLayoutVars>
      </dgm:prSet>
      <dgm:spPr/>
      <dgm:t>
        <a:bodyPr/>
        <a:lstStyle/>
        <a:p>
          <a:endParaRPr lang="en-US"/>
        </a:p>
      </dgm:t>
    </dgm:pt>
  </dgm:ptLst>
  <dgm:cxnLst>
    <dgm:cxn modelId="{D704ABC9-0040-4916-AA5C-95187A3F2929}" srcId="{F6CB7025-9F3E-46A9-B1FA-1C0BDC7E06B0}" destId="{FDFE9BA2-F8D0-47A3-9001-AC14E69C42BE}" srcOrd="2" destOrd="0" parTransId="{75BC1508-D46A-42A5-8D8C-3CEF6F766FE4}" sibTransId="{219931E0-1F2B-4A33-8191-F23E51144702}"/>
    <dgm:cxn modelId="{9D801009-7476-4CE5-9F43-B96E21DDE4B5}" type="presOf" srcId="{0BE97492-50CB-42C1-BF8C-C7CE1B7BD441}" destId="{0DC483FA-C203-45D3-8F67-33ACFF35C8C2}" srcOrd="0" destOrd="0" presId="urn:microsoft.com/office/officeart/2005/8/layout/matrix3"/>
    <dgm:cxn modelId="{919AED55-413A-4871-9EDD-1976486B20DC}" type="presOf" srcId="{FDFE9BA2-F8D0-47A3-9001-AC14E69C42BE}" destId="{2EEC7C96-0541-4210-B7AD-6D8B3271251A}" srcOrd="0" destOrd="0" presId="urn:microsoft.com/office/officeart/2005/8/layout/matrix3"/>
    <dgm:cxn modelId="{6BB7BFB0-4E60-4355-A60B-065B4E52C8C3}" type="presOf" srcId="{F2EC5364-F9ED-454F-810B-54E853A9D162}" destId="{A533B774-6DAC-4F97-8758-BE20D8AEC25D}" srcOrd="0" destOrd="0" presId="urn:microsoft.com/office/officeart/2005/8/layout/matrix3"/>
    <dgm:cxn modelId="{E6617010-9278-416C-8731-B54EFAC01968}" srcId="{F6CB7025-9F3E-46A9-B1FA-1C0BDC7E06B0}" destId="{F2EC5364-F9ED-454F-810B-54E853A9D162}" srcOrd="0" destOrd="0" parTransId="{84B71AFC-926E-44A3-9842-1620C7AD798A}" sibTransId="{4C6F4FA0-E557-4BED-9983-F1A5327D36C7}"/>
    <dgm:cxn modelId="{4EE5A714-74EE-4F35-92B9-8017BF5FEBAC}" srcId="{F6CB7025-9F3E-46A9-B1FA-1C0BDC7E06B0}" destId="{04FDC010-6AC9-42CD-8EE9-53ECFF12E885}" srcOrd="1" destOrd="0" parTransId="{DA823B54-99A2-4F2E-9EF6-8E5C3F49D5D9}" sibTransId="{B5B9D934-EC17-4D5A-9389-0D5CF0776761}"/>
    <dgm:cxn modelId="{1123ADF2-26CC-445E-BB01-765E635B261E}" type="presOf" srcId="{F6CB7025-9F3E-46A9-B1FA-1C0BDC7E06B0}" destId="{7DBA84D2-F1FC-47E3-9203-674A3BC40C7F}" srcOrd="0" destOrd="0" presId="urn:microsoft.com/office/officeart/2005/8/layout/matrix3"/>
    <dgm:cxn modelId="{1017BA5E-9103-4BAE-9811-CD957A4CC465}" srcId="{F6CB7025-9F3E-46A9-B1FA-1C0BDC7E06B0}" destId="{E6C1BD73-0BC5-4748-BC61-8B42D5873254}" srcOrd="4" destOrd="0" parTransId="{EF9C40E5-83DC-4A21-850B-87ABB6EC53FA}" sibTransId="{BDEA3C50-41F0-4E34-9AEC-4E7AED8A0FD5}"/>
    <dgm:cxn modelId="{15992F46-2B32-4FA0-A68C-DDD41F8D74DA}" srcId="{F6CB7025-9F3E-46A9-B1FA-1C0BDC7E06B0}" destId="{0BE97492-50CB-42C1-BF8C-C7CE1B7BD441}" srcOrd="3" destOrd="0" parTransId="{1027EEFC-88E0-4E3A-8239-11098F9BCF18}" sibTransId="{50A7480D-3D7F-4213-936F-30B48BBAC316}"/>
    <dgm:cxn modelId="{D10EC08D-50D5-4DEE-90DE-5BC65BD12A3F}" type="presOf" srcId="{04FDC010-6AC9-42CD-8EE9-53ECFF12E885}" destId="{24AC1EE5-6832-4779-8C95-8E0F4374C27F}" srcOrd="0" destOrd="0" presId="urn:microsoft.com/office/officeart/2005/8/layout/matrix3"/>
    <dgm:cxn modelId="{ACC22122-4EEB-491B-926F-EB6AF62A2471}" type="presParOf" srcId="{7DBA84D2-F1FC-47E3-9203-674A3BC40C7F}" destId="{E50F2446-F3CA-4C32-950E-5DD2A1924EEA}" srcOrd="0" destOrd="0" presId="urn:microsoft.com/office/officeart/2005/8/layout/matrix3"/>
    <dgm:cxn modelId="{0AF703B9-EC05-4EAE-87C4-975D97972984}" type="presParOf" srcId="{7DBA84D2-F1FC-47E3-9203-674A3BC40C7F}" destId="{A533B774-6DAC-4F97-8758-BE20D8AEC25D}" srcOrd="1" destOrd="0" presId="urn:microsoft.com/office/officeart/2005/8/layout/matrix3"/>
    <dgm:cxn modelId="{C3781EB3-C60D-417F-BFBD-71C6496C6493}" type="presParOf" srcId="{7DBA84D2-F1FC-47E3-9203-674A3BC40C7F}" destId="{24AC1EE5-6832-4779-8C95-8E0F4374C27F}" srcOrd="2" destOrd="0" presId="urn:microsoft.com/office/officeart/2005/8/layout/matrix3"/>
    <dgm:cxn modelId="{B3B5CFB0-C328-4B82-964B-65140FCFC597}" type="presParOf" srcId="{7DBA84D2-F1FC-47E3-9203-674A3BC40C7F}" destId="{2EEC7C96-0541-4210-B7AD-6D8B3271251A}" srcOrd="3" destOrd="0" presId="urn:microsoft.com/office/officeart/2005/8/layout/matrix3"/>
    <dgm:cxn modelId="{4379FD8F-D274-4361-8823-C0535B93FFEA}" type="presParOf" srcId="{7DBA84D2-F1FC-47E3-9203-674A3BC40C7F}" destId="{0DC483FA-C203-45D3-8F67-33ACFF35C8C2}"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2F2B25-CDA2-492F-BAE1-6A1579CE9F2F}">
      <dsp:nvSpPr>
        <dsp:cNvPr id="0" name=""/>
        <dsp:cNvSpPr/>
      </dsp:nvSpPr>
      <dsp:spPr>
        <a:xfrm>
          <a:off x="0" y="290832"/>
          <a:ext cx="8244916" cy="744187"/>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39897" tIns="437388" rIns="639897" bIns="99568" numCol="1" spcCol="1270" anchor="t" anchorCtr="0">
          <a:noAutofit/>
        </a:bodyPr>
        <a:lstStyle/>
        <a:p>
          <a:pPr marL="114300" lvl="1" indent="-114300" algn="l" defTabSz="622300">
            <a:lnSpc>
              <a:spcPct val="90000"/>
            </a:lnSpc>
            <a:spcBef>
              <a:spcPct val="0"/>
            </a:spcBef>
            <a:spcAft>
              <a:spcPts val="0"/>
            </a:spcAft>
            <a:buChar char="••"/>
          </a:pPr>
          <a:r>
            <a:rPr lang="en-US" sz="1400" kern="1200" spc="-40" baseline="0" dirty="0" smtClean="0"/>
            <a:t>We think we know what we need so we are planning to move forward (evidence-based)</a:t>
          </a:r>
        </a:p>
      </dsp:txBody>
      <dsp:txXfrm>
        <a:off x="0" y="290832"/>
        <a:ext cx="8244916" cy="744187"/>
      </dsp:txXfrm>
    </dsp:sp>
    <dsp:sp modelId="{1C83B8A7-E55A-4A95-9C9B-A2BC7606356D}">
      <dsp:nvSpPr>
        <dsp:cNvPr id="0" name=""/>
        <dsp:cNvSpPr/>
      </dsp:nvSpPr>
      <dsp:spPr>
        <a:xfrm>
          <a:off x="412245" y="52151"/>
          <a:ext cx="5760706" cy="548641"/>
        </a:xfrm>
        <a:prstGeom prst="round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18147" tIns="0" rIns="218147" bIns="0" numCol="1" spcCol="1270" anchor="ctr" anchorCtr="0">
          <a:noAutofit/>
        </a:bodyPr>
        <a:lstStyle/>
        <a:p>
          <a:pPr lvl="0" algn="l" defTabSz="1066800">
            <a:lnSpc>
              <a:spcPct val="90000"/>
            </a:lnSpc>
            <a:spcBef>
              <a:spcPct val="0"/>
            </a:spcBef>
            <a:spcAft>
              <a:spcPct val="35000"/>
            </a:spcAft>
          </a:pPr>
          <a:r>
            <a:rPr lang="en-US" sz="2400" b="0" kern="1200" dirty="0" smtClean="0">
              <a:latin typeface="+mj-lt"/>
            </a:rPr>
            <a:t>Exploration &amp; Adoption</a:t>
          </a:r>
        </a:p>
      </dsp:txBody>
      <dsp:txXfrm>
        <a:off x="439027" y="78933"/>
        <a:ext cx="5707142" cy="495077"/>
      </dsp:txXfrm>
    </dsp:sp>
    <dsp:sp modelId="{C3D4A2DB-AD52-4904-A56F-39717FFF0012}">
      <dsp:nvSpPr>
        <dsp:cNvPr id="0" name=""/>
        <dsp:cNvSpPr/>
      </dsp:nvSpPr>
      <dsp:spPr>
        <a:xfrm>
          <a:off x="0" y="1387101"/>
          <a:ext cx="8244916" cy="744187"/>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39897" tIns="437388" rIns="639897" bIns="99568" numCol="1" spcCol="1270" anchor="t" anchorCtr="0">
          <a:noAutofit/>
        </a:bodyPr>
        <a:lstStyle/>
        <a:p>
          <a:pPr marL="114300" lvl="1" indent="-114300" algn="l" defTabSz="622300">
            <a:lnSpc>
              <a:spcPct val="90000"/>
            </a:lnSpc>
            <a:spcBef>
              <a:spcPct val="0"/>
            </a:spcBef>
            <a:spcAft>
              <a:spcPts val="0"/>
            </a:spcAft>
            <a:buChar char="••"/>
          </a:pPr>
          <a:r>
            <a:rPr lang="en-US" sz="1400" kern="1200" spc="-40" baseline="0" dirty="0" smtClean="0"/>
            <a:t>Let’s make sure we’re ready to implement (capacity infrastructure)</a:t>
          </a:r>
          <a:endParaRPr lang="en-US" sz="1400" kern="1200" spc="-40" baseline="0" dirty="0"/>
        </a:p>
      </dsp:txBody>
      <dsp:txXfrm>
        <a:off x="0" y="1387101"/>
        <a:ext cx="8244916" cy="744187"/>
      </dsp:txXfrm>
    </dsp:sp>
    <dsp:sp modelId="{63DF7D70-FA28-4CB5-87C3-68C2218D59D9}">
      <dsp:nvSpPr>
        <dsp:cNvPr id="0" name=""/>
        <dsp:cNvSpPr/>
      </dsp:nvSpPr>
      <dsp:spPr>
        <a:xfrm>
          <a:off x="412245" y="1148420"/>
          <a:ext cx="5760706" cy="548641"/>
        </a:xfrm>
        <a:prstGeom prst="round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18147" tIns="0" rIns="218147" bIns="0" numCol="1" spcCol="1270" anchor="ctr" anchorCtr="0">
          <a:noAutofit/>
        </a:bodyPr>
        <a:lstStyle/>
        <a:p>
          <a:pPr lvl="0" algn="l" defTabSz="1066800">
            <a:lnSpc>
              <a:spcPct val="90000"/>
            </a:lnSpc>
            <a:spcBef>
              <a:spcPct val="0"/>
            </a:spcBef>
            <a:spcAft>
              <a:spcPct val="35000"/>
            </a:spcAft>
          </a:pPr>
          <a:r>
            <a:rPr lang="en-US" sz="2400" b="0" kern="1200" dirty="0" smtClean="0">
              <a:latin typeface="+mj-lt"/>
            </a:rPr>
            <a:t>Installation</a:t>
          </a:r>
          <a:endParaRPr lang="en-US" sz="2400" b="0" kern="1200" dirty="0">
            <a:latin typeface="+mj-lt"/>
          </a:endParaRPr>
        </a:p>
      </dsp:txBody>
      <dsp:txXfrm>
        <a:off x="439027" y="1175202"/>
        <a:ext cx="5707142" cy="495077"/>
      </dsp:txXfrm>
    </dsp:sp>
    <dsp:sp modelId="{34868D5B-AE8B-4E00-8715-EF98D4DDE889}">
      <dsp:nvSpPr>
        <dsp:cNvPr id="0" name=""/>
        <dsp:cNvSpPr/>
      </dsp:nvSpPr>
      <dsp:spPr>
        <a:xfrm>
          <a:off x="0" y="2483371"/>
          <a:ext cx="8244916" cy="744187"/>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39897" tIns="437388" rIns="639897" bIns="99568" numCol="1" spcCol="1270" anchor="t" anchorCtr="0">
          <a:noAutofit/>
        </a:bodyPr>
        <a:lstStyle/>
        <a:p>
          <a:pPr marL="114300" lvl="1" indent="-114300" algn="l" defTabSz="622300">
            <a:lnSpc>
              <a:spcPct val="90000"/>
            </a:lnSpc>
            <a:spcBef>
              <a:spcPct val="0"/>
            </a:spcBef>
            <a:spcAft>
              <a:spcPts val="0"/>
            </a:spcAft>
            <a:buChar char="••"/>
          </a:pPr>
          <a:r>
            <a:rPr lang="en-US" sz="1400" kern="1200" spc="-40" baseline="0" dirty="0" smtClean="0"/>
            <a:t>Let’s give it a try &amp; evaluate (demonstration)</a:t>
          </a:r>
          <a:endParaRPr lang="en-US" sz="1400" kern="1200" spc="-40" baseline="0" dirty="0"/>
        </a:p>
      </dsp:txBody>
      <dsp:txXfrm>
        <a:off x="0" y="2483371"/>
        <a:ext cx="8244916" cy="744187"/>
      </dsp:txXfrm>
    </dsp:sp>
    <dsp:sp modelId="{223DD7FC-BB63-4487-83F2-E54C0643849F}">
      <dsp:nvSpPr>
        <dsp:cNvPr id="0" name=""/>
        <dsp:cNvSpPr/>
      </dsp:nvSpPr>
      <dsp:spPr>
        <a:xfrm>
          <a:off x="412245" y="2244689"/>
          <a:ext cx="5760706" cy="548641"/>
        </a:xfrm>
        <a:prstGeom prst="round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18147" tIns="0" rIns="218147" bIns="0" numCol="1" spcCol="1270" anchor="ctr" anchorCtr="0">
          <a:noAutofit/>
        </a:bodyPr>
        <a:lstStyle/>
        <a:p>
          <a:pPr lvl="0" algn="l" defTabSz="1066800">
            <a:lnSpc>
              <a:spcPct val="90000"/>
            </a:lnSpc>
            <a:spcBef>
              <a:spcPct val="0"/>
            </a:spcBef>
            <a:spcAft>
              <a:spcPct val="35000"/>
            </a:spcAft>
          </a:pPr>
          <a:r>
            <a:rPr lang="en-US" sz="2400" b="0" kern="1200" dirty="0" smtClean="0">
              <a:latin typeface="+mj-lt"/>
            </a:rPr>
            <a:t>Initial Implementation</a:t>
          </a:r>
          <a:endParaRPr lang="en-US" sz="2400" b="0" kern="1200" dirty="0">
            <a:latin typeface="+mj-lt"/>
          </a:endParaRPr>
        </a:p>
      </dsp:txBody>
      <dsp:txXfrm>
        <a:off x="439027" y="2271471"/>
        <a:ext cx="5707142" cy="495077"/>
      </dsp:txXfrm>
    </dsp:sp>
    <dsp:sp modelId="{DDF6E055-97DD-47A5-B52B-4D4E9E2EADD0}">
      <dsp:nvSpPr>
        <dsp:cNvPr id="0" name=""/>
        <dsp:cNvSpPr/>
      </dsp:nvSpPr>
      <dsp:spPr>
        <a:xfrm>
          <a:off x="0" y="3579640"/>
          <a:ext cx="8244916" cy="744187"/>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39897" tIns="437388" rIns="639897" bIns="99568" numCol="1" spcCol="1270" anchor="t" anchorCtr="0">
          <a:noAutofit/>
        </a:bodyPr>
        <a:lstStyle/>
        <a:p>
          <a:pPr marL="114300" lvl="1" indent="-114300" algn="l" defTabSz="622300">
            <a:lnSpc>
              <a:spcPct val="90000"/>
            </a:lnSpc>
            <a:spcBef>
              <a:spcPct val="0"/>
            </a:spcBef>
            <a:spcAft>
              <a:spcPts val="0"/>
            </a:spcAft>
            <a:buChar char="••"/>
          </a:pPr>
          <a:r>
            <a:rPr lang="en-US" sz="1400" kern="1200" spc="-40" baseline="0" dirty="0" smtClean="0"/>
            <a:t>That worked, let’s do it for real (investment)</a:t>
          </a:r>
          <a:endParaRPr lang="en-US" sz="1400" kern="1200" spc="-40" baseline="0" dirty="0"/>
        </a:p>
      </dsp:txBody>
      <dsp:txXfrm>
        <a:off x="0" y="3579640"/>
        <a:ext cx="8244916" cy="744187"/>
      </dsp:txXfrm>
    </dsp:sp>
    <dsp:sp modelId="{6D914A54-B7F6-4A24-9F6E-4AB6A8A63DE4}">
      <dsp:nvSpPr>
        <dsp:cNvPr id="0" name=""/>
        <dsp:cNvSpPr/>
      </dsp:nvSpPr>
      <dsp:spPr>
        <a:xfrm>
          <a:off x="412245" y="3340958"/>
          <a:ext cx="5760706" cy="548641"/>
        </a:xfrm>
        <a:prstGeom prst="round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18147" tIns="0" rIns="218147" bIns="0" numCol="1" spcCol="1270" anchor="ctr" anchorCtr="0">
          <a:noAutofit/>
        </a:bodyPr>
        <a:lstStyle/>
        <a:p>
          <a:pPr lvl="0" algn="l" defTabSz="1066800">
            <a:lnSpc>
              <a:spcPct val="90000"/>
            </a:lnSpc>
            <a:spcBef>
              <a:spcPct val="0"/>
            </a:spcBef>
            <a:spcAft>
              <a:spcPct val="35000"/>
            </a:spcAft>
          </a:pPr>
          <a:r>
            <a:rPr lang="en-US" sz="2400" b="0" kern="1200" dirty="0" smtClean="0">
              <a:latin typeface="+mj-lt"/>
            </a:rPr>
            <a:t>Full Implementation</a:t>
          </a:r>
          <a:endParaRPr lang="en-US" sz="2400" b="0" kern="1200" dirty="0">
            <a:latin typeface="+mj-lt"/>
          </a:endParaRPr>
        </a:p>
      </dsp:txBody>
      <dsp:txXfrm>
        <a:off x="439027" y="3367740"/>
        <a:ext cx="5707142" cy="495077"/>
      </dsp:txXfrm>
    </dsp:sp>
    <dsp:sp modelId="{200C7944-57E3-44A0-ACC4-32F750BA3DB6}">
      <dsp:nvSpPr>
        <dsp:cNvPr id="0" name=""/>
        <dsp:cNvSpPr/>
      </dsp:nvSpPr>
      <dsp:spPr>
        <a:xfrm>
          <a:off x="0" y="4675909"/>
          <a:ext cx="8244916" cy="744187"/>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39897" tIns="437388" rIns="639897" bIns="99568" numCol="1" spcCol="1270" anchor="t" anchorCtr="0">
          <a:noAutofit/>
        </a:bodyPr>
        <a:lstStyle/>
        <a:p>
          <a:pPr marL="114300" lvl="1" indent="-114300" algn="l" defTabSz="622300">
            <a:lnSpc>
              <a:spcPct val="90000"/>
            </a:lnSpc>
            <a:spcBef>
              <a:spcPct val="0"/>
            </a:spcBef>
            <a:spcAft>
              <a:spcPts val="0"/>
            </a:spcAft>
            <a:buChar char="••"/>
          </a:pPr>
          <a:r>
            <a:rPr lang="en-US" sz="1400" kern="1200" spc="-40" baseline="0" dirty="0" smtClean="0"/>
            <a:t>Let’s make it our way of doing business (institutionalized use)</a:t>
          </a:r>
          <a:endParaRPr lang="en-US" sz="1400" kern="1200" spc="-40" baseline="0" dirty="0"/>
        </a:p>
      </dsp:txBody>
      <dsp:txXfrm>
        <a:off x="0" y="4675909"/>
        <a:ext cx="8244916" cy="744187"/>
      </dsp:txXfrm>
    </dsp:sp>
    <dsp:sp modelId="{37644250-2239-41EF-88FE-BDEC6CDC8369}">
      <dsp:nvSpPr>
        <dsp:cNvPr id="0" name=""/>
        <dsp:cNvSpPr/>
      </dsp:nvSpPr>
      <dsp:spPr>
        <a:xfrm>
          <a:off x="412245" y="4437227"/>
          <a:ext cx="5760706" cy="548641"/>
        </a:xfrm>
        <a:prstGeom prst="round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18147" tIns="0" rIns="218147" bIns="0" numCol="1" spcCol="1270" anchor="ctr" anchorCtr="0">
          <a:noAutofit/>
        </a:bodyPr>
        <a:lstStyle/>
        <a:p>
          <a:pPr lvl="0" algn="l" defTabSz="1066800">
            <a:lnSpc>
              <a:spcPct val="90000"/>
            </a:lnSpc>
            <a:spcBef>
              <a:spcPct val="0"/>
            </a:spcBef>
            <a:spcAft>
              <a:spcPct val="35000"/>
            </a:spcAft>
          </a:pPr>
          <a:r>
            <a:rPr lang="en-US" sz="2400" b="0" kern="1200" dirty="0" smtClean="0">
              <a:latin typeface="+mj-lt"/>
            </a:rPr>
            <a:t>Sustainability &amp; Continuous Regeneration</a:t>
          </a:r>
          <a:endParaRPr lang="en-US" sz="2400" b="0" kern="1200" dirty="0">
            <a:latin typeface="+mj-lt"/>
          </a:endParaRPr>
        </a:p>
      </dsp:txBody>
      <dsp:txXfrm>
        <a:off x="439027" y="4464009"/>
        <a:ext cx="5707142" cy="49507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C4A077-C0EB-4DBA-AEC3-DB0ADC9620B0}">
      <dsp:nvSpPr>
        <dsp:cNvPr id="0" name=""/>
        <dsp:cNvSpPr/>
      </dsp:nvSpPr>
      <dsp:spPr>
        <a:xfrm rot="5400000">
          <a:off x="-168903" y="171488"/>
          <a:ext cx="1126024" cy="788217"/>
        </a:xfrm>
        <a:prstGeom prst="chevron">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27940" tIns="27940" rIns="27940" bIns="27940" numCol="1" spcCol="1270" anchor="ctr" anchorCtr="0">
          <a:noAutofit/>
        </a:bodyPr>
        <a:lstStyle/>
        <a:p>
          <a:pPr lvl="0" algn="ctr" defTabSz="1955800">
            <a:lnSpc>
              <a:spcPct val="90000"/>
            </a:lnSpc>
            <a:spcBef>
              <a:spcPct val="0"/>
            </a:spcBef>
            <a:spcAft>
              <a:spcPct val="35000"/>
            </a:spcAft>
          </a:pPr>
          <a:r>
            <a:rPr lang="en-US" sz="4400" kern="1200" dirty="0" smtClean="0"/>
            <a:t>1</a:t>
          </a:r>
          <a:endParaRPr lang="en-US" sz="4400" kern="1200" dirty="0"/>
        </a:p>
      </dsp:txBody>
      <dsp:txXfrm rot="-5400000">
        <a:off x="1" y="396694"/>
        <a:ext cx="788217" cy="337807"/>
      </dsp:txXfrm>
    </dsp:sp>
    <dsp:sp modelId="{0EFFC71F-1BC1-4BB3-935F-8A33E475939A}">
      <dsp:nvSpPr>
        <dsp:cNvPr id="0" name=""/>
        <dsp:cNvSpPr/>
      </dsp:nvSpPr>
      <dsp:spPr>
        <a:xfrm rot="5400000">
          <a:off x="3075958" y="-2285156"/>
          <a:ext cx="732300" cy="5307782"/>
        </a:xfrm>
        <a:prstGeom prst="round2Same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What is cultural relevance? [Rob]</a:t>
          </a:r>
          <a:endParaRPr lang="en-US" sz="2000" kern="1200" dirty="0"/>
        </a:p>
      </dsp:txBody>
      <dsp:txXfrm rot="-5400000">
        <a:off x="788217" y="38333"/>
        <a:ext cx="5272034" cy="660804"/>
      </dsp:txXfrm>
    </dsp:sp>
    <dsp:sp modelId="{76A5DF4E-6ADC-48E1-A653-6FCA9DDAF856}">
      <dsp:nvSpPr>
        <dsp:cNvPr id="0" name=""/>
        <dsp:cNvSpPr/>
      </dsp:nvSpPr>
      <dsp:spPr>
        <a:xfrm rot="5400000">
          <a:off x="-168903" y="1149090"/>
          <a:ext cx="1126024" cy="788217"/>
        </a:xfrm>
        <a:prstGeom prst="chevron">
          <a:avLst/>
        </a:prstGeom>
        <a:solidFill>
          <a:schemeClr val="accent3">
            <a:hueOff val="3750088"/>
            <a:satOff val="-5627"/>
            <a:lumOff val="-915"/>
            <a:alphaOff val="0"/>
          </a:schemeClr>
        </a:solidFill>
        <a:ln w="25400" cap="flat" cmpd="sng" algn="ctr">
          <a:solidFill>
            <a:schemeClr val="accent3">
              <a:hueOff val="3750088"/>
              <a:satOff val="-5627"/>
              <a:lumOff val="-915"/>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27940" tIns="27940" rIns="27940" bIns="27940" numCol="1" spcCol="1270" anchor="ctr" anchorCtr="0">
          <a:noAutofit/>
        </a:bodyPr>
        <a:lstStyle/>
        <a:p>
          <a:pPr lvl="0" algn="ctr" defTabSz="1955800">
            <a:lnSpc>
              <a:spcPct val="90000"/>
            </a:lnSpc>
            <a:spcBef>
              <a:spcPct val="0"/>
            </a:spcBef>
            <a:spcAft>
              <a:spcPct val="35000"/>
            </a:spcAft>
          </a:pPr>
          <a:r>
            <a:rPr lang="en-US" sz="4400" kern="1200" dirty="0" smtClean="0"/>
            <a:t>2</a:t>
          </a:r>
          <a:endParaRPr lang="en-US" sz="4400" kern="1200" dirty="0"/>
        </a:p>
      </dsp:txBody>
      <dsp:txXfrm rot="-5400000">
        <a:off x="1" y="1374296"/>
        <a:ext cx="788217" cy="337807"/>
      </dsp:txXfrm>
    </dsp:sp>
    <dsp:sp modelId="{E6B64C66-C3BC-4FE3-8C47-AA3471D60595}">
      <dsp:nvSpPr>
        <dsp:cNvPr id="0" name=""/>
        <dsp:cNvSpPr/>
      </dsp:nvSpPr>
      <dsp:spPr>
        <a:xfrm rot="5400000">
          <a:off x="3076150" y="-1307746"/>
          <a:ext cx="731915" cy="5307782"/>
        </a:xfrm>
        <a:prstGeom prst="round2SameRect">
          <a:avLst/>
        </a:prstGeom>
        <a:solidFill>
          <a:schemeClr val="lt1">
            <a:alpha val="90000"/>
            <a:hueOff val="0"/>
            <a:satOff val="0"/>
            <a:lumOff val="0"/>
            <a:alphaOff val="0"/>
          </a:schemeClr>
        </a:solidFill>
        <a:ln w="25400" cap="flat" cmpd="sng" algn="ctr">
          <a:solidFill>
            <a:schemeClr val="accent3">
              <a:hueOff val="3750088"/>
              <a:satOff val="-5627"/>
              <a:lumOff val="-91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What do we know about disproportionality and cultural relevance ? [Bob]</a:t>
          </a:r>
          <a:endParaRPr lang="en-US" sz="2000" kern="1200" dirty="0"/>
        </a:p>
      </dsp:txBody>
      <dsp:txXfrm rot="-5400000">
        <a:off x="788217" y="1015916"/>
        <a:ext cx="5272053" cy="660457"/>
      </dsp:txXfrm>
    </dsp:sp>
    <dsp:sp modelId="{C970047F-2183-4BC9-9F50-2DD8B315E1BA}">
      <dsp:nvSpPr>
        <dsp:cNvPr id="0" name=""/>
        <dsp:cNvSpPr/>
      </dsp:nvSpPr>
      <dsp:spPr>
        <a:xfrm rot="5400000">
          <a:off x="-168903" y="2126692"/>
          <a:ext cx="1126024" cy="788217"/>
        </a:xfrm>
        <a:prstGeom prst="chevron">
          <a:avLst/>
        </a:prstGeom>
        <a:solidFill>
          <a:schemeClr val="accent3">
            <a:hueOff val="7500176"/>
            <a:satOff val="-11253"/>
            <a:lumOff val="-1830"/>
            <a:alphaOff val="0"/>
          </a:schemeClr>
        </a:solidFill>
        <a:ln w="25400" cap="flat" cmpd="sng" algn="ctr">
          <a:solidFill>
            <a:schemeClr val="accent3">
              <a:hueOff val="7500176"/>
              <a:satOff val="-11253"/>
              <a:lumOff val="-183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27940" tIns="27940" rIns="27940" bIns="27940" numCol="1" spcCol="1270" anchor="ctr" anchorCtr="0">
          <a:noAutofit/>
        </a:bodyPr>
        <a:lstStyle/>
        <a:p>
          <a:pPr lvl="0" algn="ctr" defTabSz="1955800">
            <a:lnSpc>
              <a:spcPct val="90000"/>
            </a:lnSpc>
            <a:spcBef>
              <a:spcPct val="0"/>
            </a:spcBef>
            <a:spcAft>
              <a:spcPct val="35000"/>
            </a:spcAft>
          </a:pPr>
          <a:r>
            <a:rPr lang="en-US" sz="4400" kern="1200" dirty="0" smtClean="0"/>
            <a:t>3</a:t>
          </a:r>
          <a:endParaRPr lang="en-US" sz="4400" kern="1200" dirty="0"/>
        </a:p>
      </dsp:txBody>
      <dsp:txXfrm rot="-5400000">
        <a:off x="1" y="2351898"/>
        <a:ext cx="788217" cy="337807"/>
      </dsp:txXfrm>
    </dsp:sp>
    <dsp:sp modelId="{FA74C7D8-9CBB-4745-9863-F0E12C81B855}">
      <dsp:nvSpPr>
        <dsp:cNvPr id="0" name=""/>
        <dsp:cNvSpPr/>
      </dsp:nvSpPr>
      <dsp:spPr>
        <a:xfrm rot="5400000">
          <a:off x="3076150" y="-330144"/>
          <a:ext cx="731915" cy="5307782"/>
        </a:xfrm>
        <a:prstGeom prst="round2SameRect">
          <a:avLst/>
        </a:prstGeom>
        <a:solidFill>
          <a:schemeClr val="lt1">
            <a:alpha val="90000"/>
            <a:hueOff val="0"/>
            <a:satOff val="0"/>
            <a:lumOff val="0"/>
            <a:alphaOff val="0"/>
          </a:schemeClr>
        </a:solidFill>
        <a:ln w="25400" cap="flat" cmpd="sng" algn="ctr">
          <a:solidFill>
            <a:schemeClr val="accent3">
              <a:hueOff val="7500176"/>
              <a:satOff val="-11253"/>
              <a:lumOff val="-183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What are promising practices for decreasing disproportionality? [Cayce]</a:t>
          </a:r>
          <a:endParaRPr lang="en-US" sz="1400" kern="1200" dirty="0"/>
        </a:p>
      </dsp:txBody>
      <dsp:txXfrm rot="-5400000">
        <a:off x="788217" y="1993518"/>
        <a:ext cx="5272053" cy="660457"/>
      </dsp:txXfrm>
    </dsp:sp>
    <dsp:sp modelId="{1CD47CA8-1F3D-46FD-BA54-B5BA51E611A3}">
      <dsp:nvSpPr>
        <dsp:cNvPr id="0" name=""/>
        <dsp:cNvSpPr/>
      </dsp:nvSpPr>
      <dsp:spPr>
        <a:xfrm rot="5400000">
          <a:off x="-168903" y="3104294"/>
          <a:ext cx="1126024" cy="788217"/>
        </a:xfrm>
        <a:prstGeom prst="chevron">
          <a:avLst/>
        </a:prstGeom>
        <a:solidFill>
          <a:schemeClr val="accent3">
            <a:hueOff val="11250264"/>
            <a:satOff val="-16880"/>
            <a:lumOff val="-2745"/>
            <a:alphaOff val="0"/>
          </a:schemeClr>
        </a:solidFill>
        <a:ln w="25400" cap="flat" cmpd="sng" algn="ctr">
          <a:solidFill>
            <a:schemeClr val="accent3">
              <a:hueOff val="11250264"/>
              <a:satOff val="-16880"/>
              <a:lumOff val="-2745"/>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27940" tIns="27940" rIns="27940" bIns="27940" numCol="1" spcCol="1270" anchor="ctr" anchorCtr="0">
          <a:noAutofit/>
        </a:bodyPr>
        <a:lstStyle/>
        <a:p>
          <a:pPr lvl="0" algn="ctr" defTabSz="1955800">
            <a:lnSpc>
              <a:spcPct val="90000"/>
            </a:lnSpc>
            <a:spcBef>
              <a:spcPct val="0"/>
            </a:spcBef>
            <a:spcAft>
              <a:spcPct val="35000"/>
            </a:spcAft>
          </a:pPr>
          <a:r>
            <a:rPr lang="en-US" sz="4400" kern="1200" dirty="0" smtClean="0"/>
            <a:t>4</a:t>
          </a:r>
          <a:endParaRPr lang="en-US" sz="2300" kern="1200" dirty="0"/>
        </a:p>
      </dsp:txBody>
      <dsp:txXfrm rot="-5400000">
        <a:off x="1" y="3329500"/>
        <a:ext cx="788217" cy="337807"/>
      </dsp:txXfrm>
    </dsp:sp>
    <dsp:sp modelId="{65D2187C-B43E-436D-B8CA-B6FA7E711E93}">
      <dsp:nvSpPr>
        <dsp:cNvPr id="0" name=""/>
        <dsp:cNvSpPr/>
      </dsp:nvSpPr>
      <dsp:spPr>
        <a:xfrm rot="5400000">
          <a:off x="3076150" y="647457"/>
          <a:ext cx="731915" cy="5307782"/>
        </a:xfrm>
        <a:prstGeom prst="round2SameRect">
          <a:avLst/>
        </a:prstGeom>
        <a:solidFill>
          <a:schemeClr val="lt1">
            <a:alpha val="90000"/>
            <a:hueOff val="0"/>
            <a:satOff val="0"/>
            <a:lumOff val="0"/>
            <a:alphaOff val="0"/>
          </a:schemeClr>
        </a:solidFill>
        <a:ln w="25400" cap="flat" cmpd="sng" algn="ctr">
          <a:solidFill>
            <a:schemeClr val="accent3">
              <a:hueOff val="11250264"/>
              <a:satOff val="-16880"/>
              <a:lumOff val="-274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What are promising practices for increasing cultural relevance? [Scott]</a:t>
          </a:r>
          <a:endParaRPr lang="en-US" sz="2000" kern="1200" dirty="0"/>
        </a:p>
      </dsp:txBody>
      <dsp:txXfrm rot="-5400000">
        <a:off x="788217" y="2971120"/>
        <a:ext cx="5272053" cy="66045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D3394C-B09D-428C-BDC5-E35007ADE059}">
      <dsp:nvSpPr>
        <dsp:cNvPr id="0" name=""/>
        <dsp:cNvSpPr/>
      </dsp:nvSpPr>
      <dsp:spPr>
        <a:xfrm>
          <a:off x="2103120" y="552"/>
          <a:ext cx="3154680" cy="2154694"/>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275" tIns="41275" rIns="41275" bIns="41275" numCol="1" spcCol="1270" anchor="t" anchorCtr="0">
          <a:noAutofit/>
        </a:bodyPr>
        <a:lstStyle/>
        <a:p>
          <a:pPr marL="285750" lvl="1" indent="-285750" algn="l" defTabSz="2889250">
            <a:lnSpc>
              <a:spcPct val="90000"/>
            </a:lnSpc>
            <a:spcBef>
              <a:spcPct val="0"/>
            </a:spcBef>
            <a:spcAft>
              <a:spcPct val="15000"/>
            </a:spcAft>
            <a:buChar char="••"/>
          </a:pPr>
          <a:endParaRPr lang="en-US" sz="6500" kern="1200" dirty="0"/>
        </a:p>
      </dsp:txBody>
      <dsp:txXfrm>
        <a:off x="2103120" y="269889"/>
        <a:ext cx="2346670" cy="1616020"/>
      </dsp:txXfrm>
    </dsp:sp>
    <dsp:sp modelId="{8038CA59-8C89-4247-A25F-49B8A69D5720}">
      <dsp:nvSpPr>
        <dsp:cNvPr id="0" name=""/>
        <dsp:cNvSpPr/>
      </dsp:nvSpPr>
      <dsp:spPr>
        <a:xfrm>
          <a:off x="0" y="552"/>
          <a:ext cx="2103120" cy="215469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US" sz="1800" kern="1200" dirty="0" smtClean="0"/>
            <a:t>Disciplinary</a:t>
          </a:r>
          <a:endParaRPr lang="en-US" sz="1800" kern="1200" dirty="0"/>
        </a:p>
      </dsp:txBody>
      <dsp:txXfrm>
        <a:off x="102666" y="103218"/>
        <a:ext cx="1897788" cy="1949362"/>
      </dsp:txXfrm>
    </dsp:sp>
    <dsp:sp modelId="{C9AE1AB1-B889-403A-9B76-A9278722F02D}">
      <dsp:nvSpPr>
        <dsp:cNvPr id="0" name=""/>
        <dsp:cNvSpPr/>
      </dsp:nvSpPr>
      <dsp:spPr>
        <a:xfrm>
          <a:off x="2103120" y="2370716"/>
          <a:ext cx="3154680" cy="2154694"/>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275" tIns="41275" rIns="41275" bIns="41275" numCol="1" spcCol="1270" anchor="t" anchorCtr="0">
          <a:noAutofit/>
        </a:bodyPr>
        <a:lstStyle/>
        <a:p>
          <a:pPr marL="285750" lvl="1" indent="-285750" algn="l" defTabSz="2889250">
            <a:lnSpc>
              <a:spcPct val="90000"/>
            </a:lnSpc>
            <a:spcBef>
              <a:spcPct val="0"/>
            </a:spcBef>
            <a:spcAft>
              <a:spcPct val="15000"/>
            </a:spcAft>
            <a:buChar char="••"/>
          </a:pPr>
          <a:endParaRPr lang="en-US" sz="6500" kern="1200" dirty="0"/>
        </a:p>
      </dsp:txBody>
      <dsp:txXfrm>
        <a:off x="2103120" y="2640053"/>
        <a:ext cx="2346670" cy="1616020"/>
      </dsp:txXfrm>
    </dsp:sp>
    <dsp:sp modelId="{D37DA6D2-4ED9-4E7B-9303-1F7A220A3710}">
      <dsp:nvSpPr>
        <dsp:cNvPr id="0" name=""/>
        <dsp:cNvSpPr/>
      </dsp:nvSpPr>
      <dsp:spPr>
        <a:xfrm>
          <a:off x="0" y="2370716"/>
          <a:ext cx="2103120" cy="215469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US" sz="1800" kern="1200" dirty="0" err="1" smtClean="0"/>
            <a:t>Disproportionality</a:t>
          </a:r>
          <a:endParaRPr lang="en-US" sz="1800" kern="1200" dirty="0"/>
        </a:p>
      </dsp:txBody>
      <dsp:txXfrm>
        <a:off x="102666" y="2473382"/>
        <a:ext cx="1897788" cy="194936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0F2446-F3CA-4C32-950E-5DD2A1924EEA}">
      <dsp:nvSpPr>
        <dsp:cNvPr id="0" name=""/>
        <dsp:cNvSpPr/>
      </dsp:nvSpPr>
      <dsp:spPr>
        <a:xfrm>
          <a:off x="1116646" y="0"/>
          <a:ext cx="4191000" cy="4191000"/>
        </a:xfrm>
        <a:prstGeom prst="diamond">
          <a:avLst/>
        </a:prstGeom>
        <a:solidFill>
          <a:schemeClr val="tx1">
            <a:lumMod val="95000"/>
            <a:lumOff val="5000"/>
          </a:schemeClr>
        </a:solidFill>
        <a:ln>
          <a:noFill/>
        </a:ln>
        <a:effectLst/>
      </dsp:spPr>
      <dsp:style>
        <a:lnRef idx="0">
          <a:scrgbClr r="0" g="0" b="0"/>
        </a:lnRef>
        <a:fillRef idx="1">
          <a:scrgbClr r="0" g="0" b="0"/>
        </a:fillRef>
        <a:effectRef idx="0">
          <a:scrgbClr r="0" g="0" b="0"/>
        </a:effectRef>
        <a:fontRef idx="minor"/>
      </dsp:style>
    </dsp:sp>
    <dsp:sp modelId="{A533B774-6DAC-4F97-8758-BE20D8AEC25D}">
      <dsp:nvSpPr>
        <dsp:cNvPr id="0" name=""/>
        <dsp:cNvSpPr/>
      </dsp:nvSpPr>
      <dsp:spPr>
        <a:xfrm>
          <a:off x="1515777" y="399142"/>
          <a:ext cx="1634490" cy="1634490"/>
        </a:xfrm>
        <a:prstGeom prst="roundRect">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Structural</a:t>
          </a:r>
          <a:endParaRPr lang="en-US" sz="1900" kern="1200" dirty="0"/>
        </a:p>
      </dsp:txBody>
      <dsp:txXfrm>
        <a:off x="1595566" y="478931"/>
        <a:ext cx="1474912" cy="1474912"/>
      </dsp:txXfrm>
    </dsp:sp>
    <dsp:sp modelId="{24AC1EE5-6832-4779-8C95-8E0F4374C27F}">
      <dsp:nvSpPr>
        <dsp:cNvPr id="0" name=""/>
        <dsp:cNvSpPr/>
      </dsp:nvSpPr>
      <dsp:spPr>
        <a:xfrm>
          <a:off x="3245400" y="399142"/>
          <a:ext cx="1634490" cy="1634490"/>
        </a:xfrm>
        <a:prstGeom prst="roundRect">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Disciplinary</a:t>
          </a:r>
          <a:endParaRPr lang="en-US" sz="1900" kern="1200" dirty="0"/>
        </a:p>
      </dsp:txBody>
      <dsp:txXfrm>
        <a:off x="3325189" y="478931"/>
        <a:ext cx="1474912" cy="1474912"/>
      </dsp:txXfrm>
    </dsp:sp>
    <dsp:sp modelId="{2EEC7C96-0541-4210-B7AD-6D8B3271251A}">
      <dsp:nvSpPr>
        <dsp:cNvPr id="0" name=""/>
        <dsp:cNvSpPr/>
      </dsp:nvSpPr>
      <dsp:spPr>
        <a:xfrm>
          <a:off x="1515794" y="2128764"/>
          <a:ext cx="1634490" cy="1634490"/>
        </a:xfrm>
        <a:prstGeom prst="roundRect">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Cultural</a:t>
          </a:r>
          <a:endParaRPr lang="en-US" sz="1900" kern="1200" dirty="0"/>
        </a:p>
      </dsp:txBody>
      <dsp:txXfrm>
        <a:off x="1595583" y="2208553"/>
        <a:ext cx="1474912" cy="1474912"/>
      </dsp:txXfrm>
    </dsp:sp>
    <dsp:sp modelId="{0DC483FA-C203-45D3-8F67-33ACFF35C8C2}">
      <dsp:nvSpPr>
        <dsp:cNvPr id="0" name=""/>
        <dsp:cNvSpPr/>
      </dsp:nvSpPr>
      <dsp:spPr>
        <a:xfrm>
          <a:off x="3245400" y="2128764"/>
          <a:ext cx="1634490" cy="1634490"/>
        </a:xfrm>
        <a:prstGeom prst="roundRect">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Interpersonal</a:t>
          </a:r>
          <a:endParaRPr lang="en-US" sz="1900" kern="1200" dirty="0"/>
        </a:p>
      </dsp:txBody>
      <dsp:txXfrm>
        <a:off x="3325189" y="2208553"/>
        <a:ext cx="1474912" cy="147491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0F2446-F3CA-4C32-950E-5DD2A1924EEA}">
      <dsp:nvSpPr>
        <dsp:cNvPr id="0" name=""/>
        <dsp:cNvSpPr/>
      </dsp:nvSpPr>
      <dsp:spPr>
        <a:xfrm>
          <a:off x="1111250" y="0"/>
          <a:ext cx="4800599" cy="4800599"/>
        </a:xfrm>
        <a:prstGeom prst="diamond">
          <a:avLst/>
        </a:prstGeom>
        <a:solidFill>
          <a:schemeClr val="bg1">
            <a:lumMod val="50000"/>
          </a:schemeClr>
        </a:solidFill>
        <a:ln>
          <a:noFill/>
        </a:ln>
        <a:effectLst/>
      </dsp:spPr>
      <dsp:style>
        <a:lnRef idx="0">
          <a:scrgbClr r="0" g="0" b="0"/>
        </a:lnRef>
        <a:fillRef idx="1">
          <a:scrgbClr r="0" g="0" b="0"/>
        </a:fillRef>
        <a:effectRef idx="0">
          <a:scrgbClr r="0" g="0" b="0"/>
        </a:effectRef>
        <a:fontRef idx="minor"/>
      </dsp:style>
    </dsp:sp>
    <dsp:sp modelId="{A533B774-6DAC-4F97-8758-BE20D8AEC25D}">
      <dsp:nvSpPr>
        <dsp:cNvPr id="0" name=""/>
        <dsp:cNvSpPr/>
      </dsp:nvSpPr>
      <dsp:spPr>
        <a:xfrm>
          <a:off x="1567307" y="456056"/>
          <a:ext cx="1872234" cy="1872234"/>
        </a:xfrm>
        <a:prstGeom prst="roundRect">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Structural</a:t>
          </a:r>
          <a:endParaRPr lang="en-US" sz="2200" kern="1200" dirty="0"/>
        </a:p>
      </dsp:txBody>
      <dsp:txXfrm>
        <a:off x="1658702" y="547451"/>
        <a:ext cx="1689444" cy="1689444"/>
      </dsp:txXfrm>
    </dsp:sp>
    <dsp:sp modelId="{24AC1EE5-6832-4779-8C95-8E0F4374C27F}">
      <dsp:nvSpPr>
        <dsp:cNvPr id="0" name=""/>
        <dsp:cNvSpPr/>
      </dsp:nvSpPr>
      <dsp:spPr>
        <a:xfrm>
          <a:off x="3583558" y="456056"/>
          <a:ext cx="1872234" cy="1872234"/>
        </a:xfrm>
        <a:prstGeom prst="roundRect">
          <a:avLst/>
        </a:prstGeom>
        <a:solidFill>
          <a:schemeClr val="tx1">
            <a:lumMod val="85000"/>
            <a:lumOff val="1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Disciplinary</a:t>
          </a:r>
          <a:endParaRPr lang="en-US" sz="2200" kern="1200" dirty="0"/>
        </a:p>
      </dsp:txBody>
      <dsp:txXfrm>
        <a:off x="3674953" y="547451"/>
        <a:ext cx="1689444" cy="1689444"/>
      </dsp:txXfrm>
    </dsp:sp>
    <dsp:sp modelId="{2EEC7C96-0541-4210-B7AD-6D8B3271251A}">
      <dsp:nvSpPr>
        <dsp:cNvPr id="0" name=""/>
        <dsp:cNvSpPr/>
      </dsp:nvSpPr>
      <dsp:spPr>
        <a:xfrm>
          <a:off x="1567307" y="2472308"/>
          <a:ext cx="1872234" cy="1872234"/>
        </a:xfrm>
        <a:prstGeom prst="roundRect">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Cultural</a:t>
          </a:r>
          <a:endParaRPr lang="en-US" sz="2200" kern="1200" dirty="0"/>
        </a:p>
      </dsp:txBody>
      <dsp:txXfrm>
        <a:off x="1658702" y="2563703"/>
        <a:ext cx="1689444" cy="1689444"/>
      </dsp:txXfrm>
    </dsp:sp>
    <dsp:sp modelId="{0DC483FA-C203-45D3-8F67-33ACFF35C8C2}">
      <dsp:nvSpPr>
        <dsp:cNvPr id="0" name=""/>
        <dsp:cNvSpPr/>
      </dsp:nvSpPr>
      <dsp:spPr>
        <a:xfrm>
          <a:off x="3583558" y="2472308"/>
          <a:ext cx="1872234" cy="1872234"/>
        </a:xfrm>
        <a:prstGeom prst="roundRect">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Interpersonal</a:t>
          </a:r>
          <a:endParaRPr lang="en-US" sz="2200" kern="1200" dirty="0"/>
        </a:p>
      </dsp:txBody>
      <dsp:txXfrm>
        <a:off x="3674953" y="2563703"/>
        <a:ext cx="1689444" cy="168944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0F2446-F3CA-4C32-950E-5DD2A1924EEA}">
      <dsp:nvSpPr>
        <dsp:cNvPr id="0" name=""/>
        <dsp:cNvSpPr/>
      </dsp:nvSpPr>
      <dsp:spPr>
        <a:xfrm>
          <a:off x="958850" y="0"/>
          <a:ext cx="4800599" cy="4800599"/>
        </a:xfrm>
        <a:prstGeom prst="diamond">
          <a:avLst/>
        </a:prstGeom>
        <a:solidFill>
          <a:schemeClr val="bg1">
            <a:lumMod val="50000"/>
          </a:schemeClr>
        </a:solidFill>
        <a:ln>
          <a:noFill/>
        </a:ln>
        <a:effectLst/>
      </dsp:spPr>
      <dsp:style>
        <a:lnRef idx="0">
          <a:scrgbClr r="0" g="0" b="0"/>
        </a:lnRef>
        <a:fillRef idx="1">
          <a:scrgbClr r="0" g="0" b="0"/>
        </a:fillRef>
        <a:effectRef idx="0">
          <a:scrgbClr r="0" g="0" b="0"/>
        </a:effectRef>
        <a:fontRef idx="minor"/>
      </dsp:style>
    </dsp:sp>
    <dsp:sp modelId="{A533B774-6DAC-4F97-8758-BE20D8AEC25D}">
      <dsp:nvSpPr>
        <dsp:cNvPr id="0" name=""/>
        <dsp:cNvSpPr/>
      </dsp:nvSpPr>
      <dsp:spPr>
        <a:xfrm>
          <a:off x="1414907" y="456056"/>
          <a:ext cx="1872234" cy="1872234"/>
        </a:xfrm>
        <a:prstGeom prst="roundRect">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Structural</a:t>
          </a:r>
          <a:endParaRPr lang="en-US" sz="2200" kern="1200" dirty="0"/>
        </a:p>
      </dsp:txBody>
      <dsp:txXfrm>
        <a:off x="1506302" y="547451"/>
        <a:ext cx="1689444" cy="1689444"/>
      </dsp:txXfrm>
    </dsp:sp>
    <dsp:sp modelId="{24AC1EE5-6832-4779-8C95-8E0F4374C27F}">
      <dsp:nvSpPr>
        <dsp:cNvPr id="0" name=""/>
        <dsp:cNvSpPr/>
      </dsp:nvSpPr>
      <dsp:spPr>
        <a:xfrm>
          <a:off x="3431158" y="456056"/>
          <a:ext cx="1872234" cy="1872234"/>
        </a:xfrm>
        <a:prstGeom prst="roundRect">
          <a:avLst/>
        </a:prstGeom>
        <a:solidFill>
          <a:schemeClr val="tx1">
            <a:lumMod val="85000"/>
            <a:lumOff val="1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Disciplinary</a:t>
          </a:r>
          <a:endParaRPr lang="en-US" sz="2200" kern="1200" dirty="0"/>
        </a:p>
      </dsp:txBody>
      <dsp:txXfrm>
        <a:off x="3522553" y="547451"/>
        <a:ext cx="1689444" cy="1689444"/>
      </dsp:txXfrm>
    </dsp:sp>
    <dsp:sp modelId="{2EEC7C96-0541-4210-B7AD-6D8B3271251A}">
      <dsp:nvSpPr>
        <dsp:cNvPr id="0" name=""/>
        <dsp:cNvSpPr/>
      </dsp:nvSpPr>
      <dsp:spPr>
        <a:xfrm>
          <a:off x="1414907" y="2472308"/>
          <a:ext cx="1872234" cy="1872234"/>
        </a:xfrm>
        <a:prstGeom prst="roundRect">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Cultural</a:t>
          </a:r>
          <a:endParaRPr lang="en-US" sz="2200" kern="1200" dirty="0"/>
        </a:p>
      </dsp:txBody>
      <dsp:txXfrm>
        <a:off x="1506302" y="2563703"/>
        <a:ext cx="1689444" cy="1689444"/>
      </dsp:txXfrm>
    </dsp:sp>
    <dsp:sp modelId="{0DC483FA-C203-45D3-8F67-33ACFF35C8C2}">
      <dsp:nvSpPr>
        <dsp:cNvPr id="0" name=""/>
        <dsp:cNvSpPr/>
      </dsp:nvSpPr>
      <dsp:spPr>
        <a:xfrm>
          <a:off x="3431158" y="2472308"/>
          <a:ext cx="1872234" cy="1872234"/>
        </a:xfrm>
        <a:prstGeom prst="roundRect">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Interpersonal</a:t>
          </a:r>
          <a:endParaRPr lang="en-US" sz="2200" kern="1200" dirty="0"/>
        </a:p>
      </dsp:txBody>
      <dsp:txXfrm>
        <a:off x="3522553" y="2563703"/>
        <a:ext cx="1689444" cy="168944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0F2446-F3CA-4C32-950E-5DD2A1924EEA}">
      <dsp:nvSpPr>
        <dsp:cNvPr id="0" name=""/>
        <dsp:cNvSpPr/>
      </dsp:nvSpPr>
      <dsp:spPr>
        <a:xfrm>
          <a:off x="958850" y="0"/>
          <a:ext cx="4800599" cy="4800599"/>
        </a:xfrm>
        <a:prstGeom prst="diamond">
          <a:avLst/>
        </a:prstGeom>
        <a:solidFill>
          <a:schemeClr val="bg1">
            <a:lumMod val="50000"/>
          </a:schemeClr>
        </a:solidFill>
        <a:ln>
          <a:noFill/>
        </a:ln>
        <a:effectLst/>
      </dsp:spPr>
      <dsp:style>
        <a:lnRef idx="0">
          <a:scrgbClr r="0" g="0" b="0"/>
        </a:lnRef>
        <a:fillRef idx="1">
          <a:scrgbClr r="0" g="0" b="0"/>
        </a:fillRef>
        <a:effectRef idx="0">
          <a:scrgbClr r="0" g="0" b="0"/>
        </a:effectRef>
        <a:fontRef idx="minor"/>
      </dsp:style>
    </dsp:sp>
    <dsp:sp modelId="{A533B774-6DAC-4F97-8758-BE20D8AEC25D}">
      <dsp:nvSpPr>
        <dsp:cNvPr id="0" name=""/>
        <dsp:cNvSpPr/>
      </dsp:nvSpPr>
      <dsp:spPr>
        <a:xfrm>
          <a:off x="1414907" y="456056"/>
          <a:ext cx="1872234" cy="1872234"/>
        </a:xfrm>
        <a:prstGeom prst="roundRect">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Structural</a:t>
          </a:r>
          <a:endParaRPr lang="en-US" sz="2200" kern="1200" dirty="0"/>
        </a:p>
      </dsp:txBody>
      <dsp:txXfrm>
        <a:off x="1506302" y="547451"/>
        <a:ext cx="1689444" cy="1689444"/>
      </dsp:txXfrm>
    </dsp:sp>
    <dsp:sp modelId="{24AC1EE5-6832-4779-8C95-8E0F4374C27F}">
      <dsp:nvSpPr>
        <dsp:cNvPr id="0" name=""/>
        <dsp:cNvSpPr/>
      </dsp:nvSpPr>
      <dsp:spPr>
        <a:xfrm>
          <a:off x="3431158" y="456056"/>
          <a:ext cx="1872234" cy="1872234"/>
        </a:xfrm>
        <a:prstGeom prst="roundRect">
          <a:avLst/>
        </a:prstGeom>
        <a:solidFill>
          <a:schemeClr val="tx1">
            <a:lumMod val="85000"/>
            <a:lumOff val="1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Disciplinary</a:t>
          </a:r>
          <a:endParaRPr lang="en-US" sz="2200" kern="1200" dirty="0"/>
        </a:p>
      </dsp:txBody>
      <dsp:txXfrm>
        <a:off x="3522553" y="547451"/>
        <a:ext cx="1689444" cy="1689444"/>
      </dsp:txXfrm>
    </dsp:sp>
    <dsp:sp modelId="{2EEC7C96-0541-4210-B7AD-6D8B3271251A}">
      <dsp:nvSpPr>
        <dsp:cNvPr id="0" name=""/>
        <dsp:cNvSpPr/>
      </dsp:nvSpPr>
      <dsp:spPr>
        <a:xfrm>
          <a:off x="1414907" y="2472308"/>
          <a:ext cx="1872234" cy="1872234"/>
        </a:xfrm>
        <a:prstGeom prst="roundRect">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Cultural</a:t>
          </a:r>
          <a:endParaRPr lang="en-US" sz="2200" kern="1200" dirty="0"/>
        </a:p>
      </dsp:txBody>
      <dsp:txXfrm>
        <a:off x="1506302" y="2563703"/>
        <a:ext cx="1689444" cy="1689444"/>
      </dsp:txXfrm>
    </dsp:sp>
    <dsp:sp modelId="{0DC483FA-C203-45D3-8F67-33ACFF35C8C2}">
      <dsp:nvSpPr>
        <dsp:cNvPr id="0" name=""/>
        <dsp:cNvSpPr/>
      </dsp:nvSpPr>
      <dsp:spPr>
        <a:xfrm>
          <a:off x="3431158" y="2472308"/>
          <a:ext cx="1872234" cy="1872234"/>
        </a:xfrm>
        <a:prstGeom prst="roundRect">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Interpersonal</a:t>
          </a:r>
          <a:endParaRPr lang="en-US" sz="2200" kern="1200" dirty="0"/>
        </a:p>
      </dsp:txBody>
      <dsp:txXfrm>
        <a:off x="3522553" y="2563703"/>
        <a:ext cx="1689444" cy="168944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0F2446-F3CA-4C32-950E-5DD2A1924EEA}">
      <dsp:nvSpPr>
        <dsp:cNvPr id="0" name=""/>
        <dsp:cNvSpPr/>
      </dsp:nvSpPr>
      <dsp:spPr>
        <a:xfrm>
          <a:off x="952500" y="0"/>
          <a:ext cx="2590800" cy="2590800"/>
        </a:xfrm>
        <a:prstGeom prst="diamond">
          <a:avLst/>
        </a:prstGeom>
        <a:solidFill>
          <a:schemeClr val="bg1">
            <a:lumMod val="50000"/>
          </a:schemeClr>
        </a:solidFill>
        <a:ln>
          <a:noFill/>
        </a:ln>
        <a:effectLst/>
      </dsp:spPr>
      <dsp:style>
        <a:lnRef idx="0">
          <a:scrgbClr r="0" g="0" b="0"/>
        </a:lnRef>
        <a:fillRef idx="1">
          <a:scrgbClr r="0" g="0" b="0"/>
        </a:fillRef>
        <a:effectRef idx="0">
          <a:scrgbClr r="0" g="0" b="0"/>
        </a:effectRef>
        <a:fontRef idx="minor"/>
      </dsp:style>
    </dsp:sp>
    <dsp:sp modelId="{A533B774-6DAC-4F97-8758-BE20D8AEC25D}">
      <dsp:nvSpPr>
        <dsp:cNvPr id="0" name=""/>
        <dsp:cNvSpPr/>
      </dsp:nvSpPr>
      <dsp:spPr>
        <a:xfrm>
          <a:off x="1198626" y="246125"/>
          <a:ext cx="1010412" cy="1010412"/>
        </a:xfrm>
        <a:prstGeom prst="roundRect">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Structural</a:t>
          </a:r>
          <a:endParaRPr lang="en-US" sz="1100" kern="1200" dirty="0"/>
        </a:p>
      </dsp:txBody>
      <dsp:txXfrm>
        <a:off x="1247950" y="295449"/>
        <a:ext cx="911764" cy="911764"/>
      </dsp:txXfrm>
    </dsp:sp>
    <dsp:sp modelId="{24AC1EE5-6832-4779-8C95-8E0F4374C27F}">
      <dsp:nvSpPr>
        <dsp:cNvPr id="0" name=""/>
        <dsp:cNvSpPr/>
      </dsp:nvSpPr>
      <dsp:spPr>
        <a:xfrm>
          <a:off x="2286762" y="246125"/>
          <a:ext cx="1010412" cy="1010412"/>
        </a:xfrm>
        <a:prstGeom prst="roundRect">
          <a:avLst/>
        </a:prstGeom>
        <a:solidFill>
          <a:schemeClr val="tx1">
            <a:lumMod val="85000"/>
            <a:lumOff val="1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Disciplinary</a:t>
          </a:r>
          <a:endParaRPr lang="en-US" sz="1100" kern="1200" dirty="0"/>
        </a:p>
      </dsp:txBody>
      <dsp:txXfrm>
        <a:off x="2336086" y="295449"/>
        <a:ext cx="911764" cy="911764"/>
      </dsp:txXfrm>
    </dsp:sp>
    <dsp:sp modelId="{2EEC7C96-0541-4210-B7AD-6D8B3271251A}">
      <dsp:nvSpPr>
        <dsp:cNvPr id="0" name=""/>
        <dsp:cNvSpPr/>
      </dsp:nvSpPr>
      <dsp:spPr>
        <a:xfrm>
          <a:off x="1198626" y="1334262"/>
          <a:ext cx="1010412" cy="1010412"/>
        </a:xfrm>
        <a:prstGeom prst="roundRect">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Cultural</a:t>
          </a:r>
          <a:endParaRPr lang="en-US" sz="1100" kern="1200" dirty="0"/>
        </a:p>
      </dsp:txBody>
      <dsp:txXfrm>
        <a:off x="1247950" y="1383586"/>
        <a:ext cx="911764" cy="911764"/>
      </dsp:txXfrm>
    </dsp:sp>
    <dsp:sp modelId="{0DC483FA-C203-45D3-8F67-33ACFF35C8C2}">
      <dsp:nvSpPr>
        <dsp:cNvPr id="0" name=""/>
        <dsp:cNvSpPr/>
      </dsp:nvSpPr>
      <dsp:spPr>
        <a:xfrm>
          <a:off x="2286762" y="1334262"/>
          <a:ext cx="1010412" cy="1010412"/>
        </a:xfrm>
        <a:prstGeom prst="roundRect">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Interpersonal</a:t>
          </a:r>
          <a:endParaRPr lang="en-US" sz="1100" kern="1200" dirty="0"/>
        </a:p>
      </dsp:txBody>
      <dsp:txXfrm>
        <a:off x="2336086" y="1383586"/>
        <a:ext cx="911764" cy="91176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0F2446-F3CA-4C32-950E-5DD2A1924EEA}">
      <dsp:nvSpPr>
        <dsp:cNvPr id="0" name=""/>
        <dsp:cNvSpPr/>
      </dsp:nvSpPr>
      <dsp:spPr>
        <a:xfrm>
          <a:off x="952500" y="0"/>
          <a:ext cx="4800599" cy="4800599"/>
        </a:xfrm>
        <a:prstGeom prst="diamond">
          <a:avLst/>
        </a:prstGeom>
        <a:solidFill>
          <a:schemeClr val="bg1">
            <a:lumMod val="50000"/>
          </a:schemeClr>
        </a:solidFill>
        <a:ln>
          <a:noFill/>
        </a:ln>
        <a:effectLst/>
      </dsp:spPr>
      <dsp:style>
        <a:lnRef idx="0">
          <a:scrgbClr r="0" g="0" b="0"/>
        </a:lnRef>
        <a:fillRef idx="1">
          <a:scrgbClr r="0" g="0" b="0"/>
        </a:fillRef>
        <a:effectRef idx="0">
          <a:scrgbClr r="0" g="0" b="0"/>
        </a:effectRef>
        <a:fontRef idx="minor"/>
      </dsp:style>
    </dsp:sp>
    <dsp:sp modelId="{A533B774-6DAC-4F97-8758-BE20D8AEC25D}">
      <dsp:nvSpPr>
        <dsp:cNvPr id="0" name=""/>
        <dsp:cNvSpPr/>
      </dsp:nvSpPr>
      <dsp:spPr>
        <a:xfrm>
          <a:off x="1408557" y="456056"/>
          <a:ext cx="1872234" cy="1872234"/>
        </a:xfrm>
        <a:prstGeom prst="roundRect">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Structural</a:t>
          </a:r>
          <a:endParaRPr lang="en-US" sz="2200" kern="1200" dirty="0"/>
        </a:p>
      </dsp:txBody>
      <dsp:txXfrm>
        <a:off x="1499952" y="547451"/>
        <a:ext cx="1689444" cy="1689444"/>
      </dsp:txXfrm>
    </dsp:sp>
    <dsp:sp modelId="{24AC1EE5-6832-4779-8C95-8E0F4374C27F}">
      <dsp:nvSpPr>
        <dsp:cNvPr id="0" name=""/>
        <dsp:cNvSpPr/>
      </dsp:nvSpPr>
      <dsp:spPr>
        <a:xfrm>
          <a:off x="3424809" y="456056"/>
          <a:ext cx="1872234" cy="1872234"/>
        </a:xfrm>
        <a:prstGeom prst="roundRect">
          <a:avLst/>
        </a:prstGeom>
        <a:solidFill>
          <a:schemeClr val="tx1">
            <a:lumMod val="85000"/>
            <a:lumOff val="1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Disciplinary</a:t>
          </a:r>
          <a:endParaRPr lang="en-US" sz="2200" kern="1200" dirty="0"/>
        </a:p>
      </dsp:txBody>
      <dsp:txXfrm>
        <a:off x="3516204" y="547451"/>
        <a:ext cx="1689444" cy="1689444"/>
      </dsp:txXfrm>
    </dsp:sp>
    <dsp:sp modelId="{2EEC7C96-0541-4210-B7AD-6D8B3271251A}">
      <dsp:nvSpPr>
        <dsp:cNvPr id="0" name=""/>
        <dsp:cNvSpPr/>
      </dsp:nvSpPr>
      <dsp:spPr>
        <a:xfrm>
          <a:off x="1408557" y="2472308"/>
          <a:ext cx="1872234" cy="1872234"/>
        </a:xfrm>
        <a:prstGeom prst="roundRect">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Cultural</a:t>
          </a:r>
          <a:endParaRPr lang="en-US" sz="2200" kern="1200" dirty="0"/>
        </a:p>
      </dsp:txBody>
      <dsp:txXfrm>
        <a:off x="1499952" y="2563703"/>
        <a:ext cx="1689444" cy="1689444"/>
      </dsp:txXfrm>
    </dsp:sp>
    <dsp:sp modelId="{0DC483FA-C203-45D3-8F67-33ACFF35C8C2}">
      <dsp:nvSpPr>
        <dsp:cNvPr id="0" name=""/>
        <dsp:cNvSpPr/>
      </dsp:nvSpPr>
      <dsp:spPr>
        <a:xfrm>
          <a:off x="3424809" y="2472308"/>
          <a:ext cx="1872234" cy="1872234"/>
        </a:xfrm>
        <a:prstGeom prst="roundRect">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Interpersonal</a:t>
          </a:r>
          <a:endParaRPr lang="en-US" sz="2200" kern="1200" dirty="0"/>
        </a:p>
      </dsp:txBody>
      <dsp:txXfrm>
        <a:off x="3516204" y="2563703"/>
        <a:ext cx="1689444" cy="1689444"/>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5.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6.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7.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8.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9.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83FDC75-7F73-4A4A-A77C-09AADF00E0EA}" type="datetimeFigureOut">
              <a:rPr lang="en-US" smtClean="0"/>
              <a:pPr/>
              <a:t>9/26/2012</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59226BF-1F13-42D3-80DC-373E7ADD1EBC}" type="slidenum">
              <a:rPr lang="en-US" smtClean="0"/>
              <a:pPr/>
              <a:t>‹#›</a:t>
            </a:fld>
            <a:endParaRPr lang="en-US" dirty="0"/>
          </a:p>
        </p:txBody>
      </p:sp>
    </p:spTree>
    <p:extLst>
      <p:ext uri="{BB962C8B-B14F-4D97-AF65-F5344CB8AC3E}">
        <p14:creationId xmlns:p14="http://schemas.microsoft.com/office/powerpoint/2010/main" val="15768154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AEF76B-3757-4A0B-AF93-28494465C1DD}" type="datetimeFigureOut">
              <a:rPr lang="en-US" smtClean="0"/>
              <a:pPr/>
              <a:t>9/26/2012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693FD4-8F83-4EF7-AC3F-0DC0388986B0}" type="slidenum">
              <a:rPr lang="en-US" smtClean="0"/>
              <a:pPr/>
              <a:t>‹#›</a:t>
            </a:fld>
            <a:endParaRPr lang="en-US" dirty="0"/>
          </a:p>
        </p:txBody>
      </p:sp>
    </p:spTree>
    <p:extLst>
      <p:ext uri="{BB962C8B-B14F-4D97-AF65-F5344CB8AC3E}">
        <p14:creationId xmlns:p14="http://schemas.microsoft.com/office/powerpoint/2010/main" val="27760671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C6EAC7D-5A89-47C2-8ABA-56C9C2DEF7A4}"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16</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17</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18</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19</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20</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21</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22</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23</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24</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25</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5693FD4-8F83-4EF7-AC3F-0DC0388986B0}"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26</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27</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28</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29</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30</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31</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32</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33</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34</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35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numCol="2" spcCol="182880">
            <a:noAutofit/>
          </a:bodyPr>
          <a:lstStyle/>
          <a:p>
            <a:pPr marL="228600" indent="-228600">
              <a:buFont typeface="+mj-lt"/>
              <a:buNone/>
            </a:pPr>
            <a:endParaRPr lang="en-US" sz="1200" dirty="0"/>
          </a:p>
        </p:txBody>
      </p:sp>
      <p:sp>
        <p:nvSpPr>
          <p:cNvPr id="5" name="Slide Image Placeholder 4"/>
          <p:cNvSpPr>
            <a:spLocks noGrp="1" noRot="1" noChangeAspect="1"/>
          </p:cNvSpPr>
          <p:nvPr>
            <p:ph type="sldImg"/>
          </p:nvPr>
        </p:nvSpPr>
        <p:spPr>
          <a:xfrm>
            <a:off x="539750" y="503238"/>
            <a:ext cx="3143250" cy="2359025"/>
          </a:xfr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431941E-D7C3-4F82-8B32-2B942D9DB7FA}" type="slidenum">
              <a:rPr lang="en-US" smtClean="0"/>
              <a:pPr/>
              <a:t>44</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rgbClr val="000000"/>
                </a:solidFill>
                <a:latin typeface="Arial" charset="0"/>
              </a:rPr>
              <a:t>Newton, J.S., Todd, A.W., Algozzine, K, Horner, R.H. &amp; Algozzine, B. (2009). The Team Initiated Problem Solving (TIPS) Training Manual. Educational and Community Supports, University of Oregon unpublished training manual. </a:t>
            </a:r>
          </a:p>
          <a:p>
            <a:endParaRPr lang="en-US" dirty="0"/>
          </a:p>
        </p:txBody>
      </p:sp>
      <p:sp>
        <p:nvSpPr>
          <p:cNvPr id="4" name="Slide Number Placeholder 3"/>
          <p:cNvSpPr>
            <a:spLocks noGrp="1"/>
          </p:cNvSpPr>
          <p:nvPr>
            <p:ph type="sldNum" sz="quarter" idx="10"/>
          </p:nvPr>
        </p:nvSpPr>
        <p:spPr/>
        <p:txBody>
          <a:bodyPr/>
          <a:lstStyle/>
          <a:p>
            <a:pPr>
              <a:defRPr/>
            </a:pPr>
            <a:fld id="{2C947DAD-93B5-40AA-BAE1-E338A6D0891F}" type="slidenum">
              <a:rPr lang="en-US" smtClean="0"/>
              <a:pPr>
                <a:defRPr/>
              </a:pPr>
              <a:t>50</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54</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96AF3DA6-7F08-F541-9622-56BE83B047DE}" type="slidenum">
              <a:rPr lang="en-US"/>
              <a:pPr/>
              <a:t>56</a:t>
            </a:fld>
            <a:endParaRPr lang="en-US"/>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FA881890-E1BA-BC40-9F41-7F1295B1C4E5}" type="slidenum">
              <a:rPr lang="en-US"/>
              <a:pPr/>
              <a:t>57</a:t>
            </a:fld>
            <a:endParaRPr lang="en-US"/>
          </a:p>
        </p:txBody>
      </p:sp>
      <p:sp>
        <p:nvSpPr>
          <p:cNvPr id="24579" name="Rectangle 2"/>
          <p:cNvSpPr>
            <a:spLocks noGrp="1" noRot="1" noChangeAspect="1" noChangeArrowheads="1" noTextEdit="1"/>
          </p:cNvSpPr>
          <p:nvPr>
            <p:ph type="sldImg"/>
          </p:nvPr>
        </p:nvSpPr>
        <p:spPr>
          <a:solidFill>
            <a:srgbClr val="FFFFFF"/>
          </a:solidFill>
          <a:ln/>
        </p:spPr>
      </p:sp>
      <p:sp>
        <p:nvSpPr>
          <p:cNvPr id="24580" name="Rectangle 3"/>
          <p:cNvSpPr>
            <a:spLocks noGrp="1" noChangeArrowheads="1"/>
          </p:cNvSpPr>
          <p:nvPr>
            <p:ph type="body" idx="1"/>
          </p:nvPr>
        </p:nvSpPr>
        <p:spPr>
          <a:solidFill>
            <a:srgbClr val="FFFFFF"/>
          </a:solidFill>
          <a:ln>
            <a:solidFill>
              <a:srgbClr val="000000"/>
            </a:solidFill>
          </a:ln>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AC512773-B737-9A4A-A84D-3F105B722090}" type="slidenum">
              <a:rPr lang="en-US"/>
              <a:pPr/>
              <a:t>58</a:t>
            </a:fld>
            <a:endParaRPr lang="en-US"/>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5FEC993B-B2F0-F149-811A-48FD36271C39}" type="slidenum">
              <a:rPr lang="en-US"/>
              <a:pPr/>
              <a:t>59</a:t>
            </a:fld>
            <a:endParaRPr lang="en-US"/>
          </a:p>
        </p:txBody>
      </p:sp>
      <p:sp>
        <p:nvSpPr>
          <p:cNvPr id="48131" name="Rectangle 2"/>
          <p:cNvSpPr>
            <a:spLocks noGrp="1" noRot="1" noChangeAspect="1" noChangeArrowheads="1" noTextEdit="1"/>
          </p:cNvSpPr>
          <p:nvPr>
            <p:ph type="sldImg"/>
          </p:nvPr>
        </p:nvSpPr>
        <p:spPr>
          <a:solidFill>
            <a:srgbClr val="FFFFFF"/>
          </a:solidFill>
          <a:ln/>
        </p:spPr>
      </p:sp>
      <p:sp>
        <p:nvSpPr>
          <p:cNvPr id="48132" name="Rectangle 3"/>
          <p:cNvSpPr>
            <a:spLocks noGrp="1" noChangeArrowheads="1"/>
          </p:cNvSpPr>
          <p:nvPr>
            <p:ph type="body" idx="1"/>
          </p:nvPr>
        </p:nvSpPr>
        <p:spPr>
          <a:solidFill>
            <a:srgbClr val="FFFFFF"/>
          </a:solidFill>
          <a:ln>
            <a:solidFill>
              <a:srgbClr val="000000"/>
            </a:solidFill>
          </a:ln>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3C26703E-6C39-F149-918E-B99E23CAFDDA}" type="slidenum">
              <a:rPr lang="en-US"/>
              <a:pPr/>
              <a:t>60</a:t>
            </a:fld>
            <a:endParaRPr lang="en-US"/>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D3E4B24A-69CF-4D47-8EAF-908795040AA4}" type="slidenum">
              <a:rPr lang="en-US"/>
              <a:pPr/>
              <a:t>61</a:t>
            </a:fld>
            <a:endParaRPr lang="en-US"/>
          </a:p>
        </p:txBody>
      </p:sp>
      <p:sp>
        <p:nvSpPr>
          <p:cNvPr id="58371"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prstTxWarp prst="textNoShape">
              <a:avLst/>
            </a:prstTxWarp>
          </a:bodyPr>
          <a:lstStyle/>
          <a:p>
            <a:pPr algn="r"/>
            <a:fld id="{5C3E442D-E46B-5D4A-9BEC-C21FCE7A7C68}" type="slidenum">
              <a:rPr lang="en-US" sz="1200">
                <a:solidFill>
                  <a:srgbClr val="000000"/>
                </a:solidFill>
                <a:latin typeface="Times New Roman" pitchFamily="-110" charset="0"/>
                <a:ea typeface="Arial" pitchFamily="-110" charset="0"/>
                <a:cs typeface="Arial" pitchFamily="-110" charset="0"/>
              </a:rPr>
              <a:pPr algn="r"/>
              <a:t>61</a:t>
            </a:fld>
            <a:endParaRPr lang="en-US" sz="1200">
              <a:solidFill>
                <a:srgbClr val="000000"/>
              </a:solidFill>
              <a:latin typeface="Times New Roman" pitchFamily="-110" charset="0"/>
              <a:ea typeface="Arial" pitchFamily="-110" charset="0"/>
              <a:cs typeface="Arial" pitchFamily="-110" charset="0"/>
            </a:endParaRPr>
          </a:p>
        </p:txBody>
      </p:sp>
      <p:sp>
        <p:nvSpPr>
          <p:cNvPr id="58372" name="Rectangle 2"/>
          <p:cNvSpPr>
            <a:spLocks noGrp="1" noRot="1" noChangeAspect="1" noChangeArrowheads="1" noTextEdit="1"/>
          </p:cNvSpPr>
          <p:nvPr>
            <p:ph type="sldImg"/>
          </p:nvPr>
        </p:nvSpPr>
        <p:spPr>
          <a:solidFill>
            <a:srgbClr val="FFFFFF"/>
          </a:solidFill>
          <a:ln/>
        </p:spPr>
      </p:sp>
      <p:sp>
        <p:nvSpPr>
          <p:cNvPr id="58373" name="Rectangle 3"/>
          <p:cNvSpPr>
            <a:spLocks noGrp="1" noChangeArrowheads="1"/>
          </p:cNvSpPr>
          <p:nvPr>
            <p:ph type="body" idx="1"/>
          </p:nvPr>
        </p:nvSpPr>
        <p:spPr>
          <a:xfrm>
            <a:off x="914400" y="4343400"/>
            <a:ext cx="5029200" cy="4114800"/>
          </a:xfrm>
          <a:noFill/>
          <a:ln>
            <a:solidFill>
              <a:srgbClr val="000000"/>
            </a:solidFill>
          </a:ln>
        </p:spPr>
        <p:txBody>
          <a:bodyPr/>
          <a:lstStyle/>
          <a:p>
            <a:pPr eaLnBrk="1" hangingPunct="1"/>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931E27D5-386B-3C4E-8091-95EC13DEE9E4}" type="slidenum">
              <a:rPr lang="en-US"/>
              <a:pPr/>
              <a:t>62</a:t>
            </a:fld>
            <a:endParaRPr lang="en-US"/>
          </a:p>
        </p:txBody>
      </p:sp>
      <p:sp>
        <p:nvSpPr>
          <p:cNvPr id="78851" name="Rectangle 2"/>
          <p:cNvSpPr>
            <a:spLocks noGrp="1" noRot="1" noChangeAspect="1" noChangeArrowheads="1" noTextEdit="1"/>
          </p:cNvSpPr>
          <p:nvPr>
            <p:ph type="sldImg"/>
          </p:nvPr>
        </p:nvSpPr>
        <p:spPr>
          <a:solidFill>
            <a:srgbClr val="FFFFFF"/>
          </a:solidFill>
          <a:ln/>
        </p:spPr>
      </p:sp>
      <p:sp>
        <p:nvSpPr>
          <p:cNvPr id="78852" name="Rectangle 3"/>
          <p:cNvSpPr>
            <a:spLocks noGrp="1" noChangeArrowheads="1"/>
          </p:cNvSpPr>
          <p:nvPr>
            <p:ph type="body" idx="1"/>
          </p:nvPr>
        </p:nvSpPr>
        <p:spPr>
          <a:solidFill>
            <a:srgbClr val="FFFFFF"/>
          </a:solidFill>
          <a:ln>
            <a:solidFill>
              <a:srgbClr val="000000"/>
            </a:solidFill>
          </a:ln>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6</a:t>
            </a:fld>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15CE60BD-9622-FE47-9F8C-E3731BA9D158}" type="slidenum">
              <a:rPr lang="en-US"/>
              <a:pPr/>
              <a:t>63</a:t>
            </a:fld>
            <a:endParaRPr lang="en-US"/>
          </a:p>
        </p:txBody>
      </p:sp>
      <p:sp>
        <p:nvSpPr>
          <p:cNvPr id="80899" name="Rectangle 2"/>
          <p:cNvSpPr>
            <a:spLocks noGrp="1" noRot="1" noChangeAspect="1" noChangeArrowheads="1" noTextEdit="1"/>
          </p:cNvSpPr>
          <p:nvPr>
            <p:ph type="sldImg"/>
          </p:nvPr>
        </p:nvSpPr>
        <p:spPr>
          <a:solidFill>
            <a:srgbClr val="FFFFFF"/>
          </a:solidFill>
          <a:ln/>
        </p:spPr>
      </p:sp>
      <p:sp>
        <p:nvSpPr>
          <p:cNvPr id="80900" name="Rectangle 3"/>
          <p:cNvSpPr>
            <a:spLocks noGrp="1" noChangeArrowheads="1"/>
          </p:cNvSpPr>
          <p:nvPr>
            <p:ph type="body" idx="1"/>
          </p:nvPr>
        </p:nvSpPr>
        <p:spPr>
          <a:solidFill>
            <a:srgbClr val="FFFFFF"/>
          </a:solidFill>
          <a:ln>
            <a:solidFill>
              <a:srgbClr val="000000"/>
            </a:solidFill>
          </a:ln>
        </p:spPr>
        <p:txBody>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FAE5CDF3-EC0D-9240-8EDE-79AD5D79B053}" type="slidenum">
              <a:rPr lang="en-US"/>
              <a:pPr/>
              <a:t>64</a:t>
            </a:fld>
            <a:endParaRPr lang="en-US"/>
          </a:p>
        </p:txBody>
      </p:sp>
      <p:sp>
        <p:nvSpPr>
          <p:cNvPr id="82947" name="Rectangle 2"/>
          <p:cNvSpPr>
            <a:spLocks noGrp="1" noRot="1" noChangeAspect="1" noChangeArrowheads="1" noTextEdit="1"/>
          </p:cNvSpPr>
          <p:nvPr>
            <p:ph type="sldImg"/>
          </p:nvPr>
        </p:nvSpPr>
        <p:spPr>
          <a:solidFill>
            <a:srgbClr val="FFFFFF"/>
          </a:solidFill>
          <a:ln/>
        </p:spPr>
      </p:sp>
      <p:sp>
        <p:nvSpPr>
          <p:cNvPr id="82948" name="Rectangle 3"/>
          <p:cNvSpPr>
            <a:spLocks noGrp="1" noChangeArrowheads="1"/>
          </p:cNvSpPr>
          <p:nvPr>
            <p:ph type="body" idx="1"/>
          </p:nvPr>
        </p:nvSpPr>
        <p:spPr>
          <a:solidFill>
            <a:srgbClr val="FFFFFF"/>
          </a:solidFill>
          <a:ln>
            <a:solidFill>
              <a:srgbClr val="000000"/>
            </a:solidFill>
          </a:ln>
        </p:spPr>
        <p:txBody>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p>
            <a:fld id="{55987550-BC77-F941-85D5-9D8E543F2A7B}" type="slidenum">
              <a:rPr lang="en-US"/>
              <a:pPr/>
              <a:t>65</a:t>
            </a:fld>
            <a:endParaRPr lang="en-US"/>
          </a:p>
        </p:txBody>
      </p:sp>
      <p:sp>
        <p:nvSpPr>
          <p:cNvPr id="84995" name="Rectangle 2"/>
          <p:cNvSpPr>
            <a:spLocks noGrp="1" noRot="1" noChangeAspect="1" noChangeArrowheads="1" noTextEdit="1"/>
          </p:cNvSpPr>
          <p:nvPr>
            <p:ph type="sldImg"/>
          </p:nvPr>
        </p:nvSpPr>
        <p:spPr>
          <a:solidFill>
            <a:srgbClr val="FFFFFF"/>
          </a:solidFill>
          <a:ln/>
        </p:spPr>
      </p:sp>
      <p:sp>
        <p:nvSpPr>
          <p:cNvPr id="84996" name="Rectangle 3"/>
          <p:cNvSpPr>
            <a:spLocks noGrp="1" noChangeArrowheads="1"/>
          </p:cNvSpPr>
          <p:nvPr>
            <p:ph type="body" idx="1"/>
          </p:nvPr>
        </p:nvSpPr>
        <p:spPr>
          <a:solidFill>
            <a:srgbClr val="FFFFFF"/>
          </a:solidFill>
          <a:ln>
            <a:solidFill>
              <a:srgbClr val="000000"/>
            </a:solidFill>
          </a:ln>
        </p:spPr>
        <p:txBody>
          <a:bodyPr/>
          <a:lstStyle/>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3"/>
          <p:cNvSpPr>
            <a:spLocks noGrp="1" noChangeArrowheads="1"/>
          </p:cNvSpPr>
          <p:nvPr>
            <p:ph type="hdr" sz="quarter"/>
          </p:nvPr>
        </p:nvSpPr>
        <p:spPr>
          <a:noFill/>
        </p:spPr>
        <p:txBody>
          <a:bodyPr/>
          <a:lstStyle/>
          <a:p>
            <a:r>
              <a:rPr lang="en-US" dirty="0" smtClean="0"/>
              <a:t>Microsoft </a:t>
            </a:r>
            <a:r>
              <a:rPr lang="en-US" b="1" dirty="0" smtClean="0"/>
              <a:t>Engineering Excellence</a:t>
            </a:r>
            <a:endParaRPr lang="en-US" dirty="0" smtClean="0"/>
          </a:p>
        </p:txBody>
      </p:sp>
      <p:sp>
        <p:nvSpPr>
          <p:cNvPr id="41987" name="Rectangle 25"/>
          <p:cNvSpPr>
            <a:spLocks noGrp="1" noChangeArrowheads="1"/>
          </p:cNvSpPr>
          <p:nvPr>
            <p:ph type="ftr" sz="quarter" idx="4"/>
          </p:nvPr>
        </p:nvSpPr>
        <p:spPr>
          <a:noFill/>
        </p:spPr>
        <p:txBody>
          <a:bodyPr/>
          <a:lstStyle/>
          <a:p>
            <a:r>
              <a:rPr lang="en-US" dirty="0" smtClean="0"/>
              <a:t>Microsoft Confidential</a:t>
            </a:r>
          </a:p>
        </p:txBody>
      </p:sp>
      <p:sp>
        <p:nvSpPr>
          <p:cNvPr id="41988" name="Rectangle 26"/>
          <p:cNvSpPr>
            <a:spLocks noGrp="1" noChangeArrowheads="1"/>
          </p:cNvSpPr>
          <p:nvPr>
            <p:ph type="sldNum" sz="quarter" idx="5"/>
          </p:nvPr>
        </p:nvSpPr>
        <p:spPr>
          <a:noFill/>
        </p:spPr>
        <p:txBody>
          <a:bodyPr/>
          <a:lstStyle/>
          <a:p>
            <a:fld id="{B2B44A5F-6CE4-493C-A0D7-6834FF76660C}" type="slidenum">
              <a:rPr lang="en-US" smtClean="0"/>
              <a:pPr/>
              <a:t>66</a:t>
            </a:fld>
            <a:endParaRPr lang="en-US" dirty="0" smtClean="0"/>
          </a:p>
        </p:txBody>
      </p:sp>
      <p:sp>
        <p:nvSpPr>
          <p:cNvPr id="41989" name="Rectangle 2"/>
          <p:cNvSpPr>
            <a:spLocks noGrp="1" noRot="1" noChangeAspect="1" noChangeArrowheads="1" noTextEdit="1"/>
          </p:cNvSpPr>
          <p:nvPr>
            <p:ph type="sldImg"/>
          </p:nvPr>
        </p:nvSpPr>
        <p:spPr>
          <a:xfrm>
            <a:off x="1143000" y="450850"/>
            <a:ext cx="4572000" cy="3429000"/>
          </a:xfrm>
          <a:ln/>
        </p:spPr>
      </p:sp>
      <p:sp>
        <p:nvSpPr>
          <p:cNvPr id="41990" name="Rectangle 3"/>
          <p:cNvSpPr>
            <a:spLocks noGrp="1" noChangeArrowheads="1"/>
          </p:cNvSpPr>
          <p:nvPr>
            <p:ph type="body" idx="1"/>
          </p:nvPr>
        </p:nvSpPr>
        <p:spPr>
          <a:xfrm>
            <a:off x="307492" y="4130104"/>
            <a:ext cx="6261652" cy="4554823"/>
          </a:xfrm>
          <a:noFill/>
          <a:ln/>
        </p:spPr>
        <p:txBody>
          <a:bodyPr/>
          <a:lstStyle/>
          <a:p>
            <a:pPr>
              <a:buFontTx/>
              <a:buNone/>
            </a:pPr>
            <a:endParaRPr lang="en-US" dirty="0"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3"/>
          <p:cNvSpPr>
            <a:spLocks noGrp="1" noChangeArrowheads="1"/>
          </p:cNvSpPr>
          <p:nvPr>
            <p:ph type="hdr" sz="quarter"/>
          </p:nvPr>
        </p:nvSpPr>
        <p:spPr>
          <a:noFill/>
        </p:spPr>
        <p:txBody>
          <a:bodyPr/>
          <a:lstStyle/>
          <a:p>
            <a:r>
              <a:rPr lang="en-US" dirty="0" smtClean="0"/>
              <a:t>Microsoft </a:t>
            </a:r>
            <a:r>
              <a:rPr lang="en-US" b="1" dirty="0" smtClean="0"/>
              <a:t>Engineering Excellence</a:t>
            </a:r>
            <a:endParaRPr lang="en-US" dirty="0" smtClean="0"/>
          </a:p>
        </p:txBody>
      </p:sp>
      <p:sp>
        <p:nvSpPr>
          <p:cNvPr id="43011" name="Rectangle 25"/>
          <p:cNvSpPr>
            <a:spLocks noGrp="1" noChangeArrowheads="1"/>
          </p:cNvSpPr>
          <p:nvPr>
            <p:ph type="ftr" sz="quarter" idx="4"/>
          </p:nvPr>
        </p:nvSpPr>
        <p:spPr>
          <a:noFill/>
        </p:spPr>
        <p:txBody>
          <a:bodyPr/>
          <a:lstStyle/>
          <a:p>
            <a:r>
              <a:rPr lang="en-US" dirty="0" smtClean="0"/>
              <a:t>Microsoft Confidential</a:t>
            </a:r>
          </a:p>
        </p:txBody>
      </p:sp>
      <p:sp>
        <p:nvSpPr>
          <p:cNvPr id="43012" name="Rectangle 26"/>
          <p:cNvSpPr>
            <a:spLocks noGrp="1" noChangeArrowheads="1"/>
          </p:cNvSpPr>
          <p:nvPr>
            <p:ph type="sldNum" sz="quarter" idx="5"/>
          </p:nvPr>
        </p:nvSpPr>
        <p:spPr>
          <a:noFill/>
        </p:spPr>
        <p:txBody>
          <a:bodyPr/>
          <a:lstStyle/>
          <a:p>
            <a:fld id="{B5FF76F4-FC11-42FE-9D94-04E3E6D16C06}" type="slidenum">
              <a:rPr lang="en-US" smtClean="0"/>
              <a:pPr/>
              <a:t>68</a:t>
            </a:fld>
            <a:endParaRPr lang="en-US" dirty="0" smtClean="0"/>
          </a:p>
        </p:txBody>
      </p:sp>
      <p:sp>
        <p:nvSpPr>
          <p:cNvPr id="43013" name="Rectangle 2"/>
          <p:cNvSpPr>
            <a:spLocks noGrp="1" noRot="1" noChangeAspect="1" noChangeArrowheads="1" noTextEdit="1"/>
          </p:cNvSpPr>
          <p:nvPr>
            <p:ph type="sldImg"/>
          </p:nvPr>
        </p:nvSpPr>
        <p:spPr>
          <a:xfrm>
            <a:off x="1143000" y="450850"/>
            <a:ext cx="4572000" cy="3429000"/>
          </a:xfrm>
          <a:ln/>
        </p:spPr>
      </p:sp>
      <p:sp>
        <p:nvSpPr>
          <p:cNvPr id="43014" name="Rectangle 3"/>
          <p:cNvSpPr>
            <a:spLocks noGrp="1" noChangeArrowheads="1"/>
          </p:cNvSpPr>
          <p:nvPr>
            <p:ph type="body" idx="1"/>
          </p:nvPr>
        </p:nvSpPr>
        <p:spPr>
          <a:xfrm>
            <a:off x="307492" y="4130103"/>
            <a:ext cx="6261652" cy="4603230"/>
          </a:xfrm>
          <a:noFill/>
          <a:ln/>
        </p:spPr>
        <p:txBody>
          <a:bodyPr/>
          <a:lstStyle/>
          <a:p>
            <a:endParaRPr lang="en-US" dirty="0" smtClean="0"/>
          </a:p>
          <a:p>
            <a:endParaRPr lang="en-US" dirty="0" smtClean="0"/>
          </a:p>
          <a:p>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10</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11</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12</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14</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15</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1"/>
          <p:cNvSpPr>
            <a:spLocks noGrp="1"/>
          </p:cNvSpPr>
          <p:nvPr>
            <p:ph type="ctrTitle" hasCustomPrompt="1"/>
          </p:nvPr>
        </p:nvSpPr>
        <p:spPr>
          <a:xfrm>
            <a:off x="2590800" y="2286000"/>
            <a:ext cx="6180224" cy="1470025"/>
          </a:xfrm>
        </p:spPr>
        <p:txBody>
          <a:bodyPr anchor="t"/>
          <a:lstStyle>
            <a:lvl1pPr algn="r">
              <a:defRPr b="1" cap="small" baseline="0">
                <a:solidFill>
                  <a:srgbClr val="003300"/>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962400" y="4038600"/>
            <a:ext cx="4772528" cy="990600"/>
          </a:xfrm>
        </p:spPr>
        <p:txBody>
          <a:bodyPr>
            <a:normAutofit/>
          </a:bodyPr>
          <a:lstStyle>
            <a:lvl1pPr marL="0" indent="0" algn="r">
              <a:buNone/>
              <a:defRPr sz="2000" b="0">
                <a:solidFill>
                  <a:schemeClr val="tx1"/>
                </a:solidFill>
                <a:latin typeface="Georgia"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0" y="1251"/>
            <a:ext cx="3721618" cy="6858000"/>
          </a:xfrm>
          <a:prstGeom prst="rect">
            <a:avLst/>
          </a:prstGeom>
        </p:spPr>
      </p:pic>
      <p:sp>
        <p:nvSpPr>
          <p:cNvPr id="10" name="Picture Placeholder 9"/>
          <p:cNvSpPr>
            <a:spLocks noGrp="1"/>
          </p:cNvSpPr>
          <p:nvPr>
            <p:ph type="pic" sz="quarter" idx="13" hasCustomPrompt="1"/>
          </p:nvPr>
        </p:nvSpPr>
        <p:spPr>
          <a:xfrm>
            <a:off x="6858000" y="5105400"/>
            <a:ext cx="1828800" cy="990600"/>
          </a:xfrm>
        </p:spPr>
        <p:txBody>
          <a:bodyPr>
            <a:normAutofit/>
          </a:bodyPr>
          <a:lstStyle>
            <a:lvl1pPr marL="0" indent="0" algn="ctr">
              <a:buNone/>
              <a:defRPr sz="2000" baseline="0"/>
            </a:lvl1pPr>
          </a:lstStyle>
          <a:p>
            <a:r>
              <a:rPr lang="en-US" dirty="0" smtClean="0"/>
              <a:t>Company Logo</a:t>
            </a:r>
            <a:endParaRPr lang="en-US"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57B281C-5159-4971-8228-52B9A72E9ED2}" type="datetimeFigureOut">
              <a:rPr lang="en-US" smtClean="0"/>
              <a:pPr/>
              <a:t>9/26/2012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7B281C-5159-4971-8228-52B9A72E9ED2}" type="datetimeFigureOut">
              <a:rPr lang="en-US" smtClean="0"/>
              <a:pPr/>
              <a:t>9/26/2012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Background Only">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3" name="Date Placeholder 3"/>
          <p:cNvSpPr>
            <a:spLocks noGrp="1"/>
          </p:cNvSpPr>
          <p:nvPr>
            <p:ph type="dt" sz="half" idx="10"/>
          </p:nvPr>
        </p:nvSpPr>
        <p:spPr>
          <a:xfrm>
            <a:off x="762000" y="6356350"/>
            <a:ext cx="2133600" cy="365125"/>
          </a:xfrm>
        </p:spPr>
        <p:txBody>
          <a:bodyPr/>
          <a:lstStyle/>
          <a:p>
            <a:fld id="{757B281C-5159-4971-8228-52B9A72E9ED2}" type="datetimeFigureOut">
              <a:rPr lang="en-US" smtClean="0"/>
              <a:pPr/>
              <a:t>9/26/2012</a:t>
            </a:fld>
            <a:endParaRPr lang="en-US" dirty="0"/>
          </a:p>
        </p:txBody>
      </p:sp>
      <p:sp>
        <p:nvSpPr>
          <p:cNvPr id="4" name="Footer Placeholder 4"/>
          <p:cNvSpPr>
            <a:spLocks noGrp="1"/>
          </p:cNvSpPr>
          <p:nvPr>
            <p:ph type="ftr" sz="quarter" idx="11"/>
          </p:nvPr>
        </p:nvSpPr>
        <p:spPr>
          <a:xfrm>
            <a:off x="3352800" y="6356350"/>
            <a:ext cx="2895600" cy="365125"/>
          </a:xfrm>
        </p:spPr>
        <p:txBody>
          <a:bodyPr/>
          <a:lstStyle/>
          <a:p>
            <a:endParaRPr lang="en-US" dirty="0"/>
          </a:p>
        </p:txBody>
      </p:sp>
      <p:sp>
        <p:nvSpPr>
          <p:cNvPr id="5"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676CFDC-743A-4BB2-9B9B-65750BE03FE7}" type="datetimeFigureOut">
              <a:rPr lang="en-US" smtClean="0"/>
              <a:pPr/>
              <a:t>9/26/2012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A957AF-53C0-420B-9C2D-77DB1416566C}" type="slidenum">
              <a:rPr kumimoji="0" lang="en-US" smtClean="0"/>
              <a:pPr/>
              <a:t>‹#›</a:t>
            </a:fld>
            <a:endParaRPr kumimoji="0" lang="en-US"/>
          </a:p>
        </p:txBody>
      </p:sp>
      <p:sp>
        <p:nvSpPr>
          <p:cNvPr id="7" name="Rectangle 6"/>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16"/>
          <p:cNvGrpSpPr/>
          <p:nvPr/>
        </p:nvGrpSpPr>
        <p:grpSpPr>
          <a:xfrm>
            <a:off x="284163" y="1906542"/>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21341" y="449005"/>
            <a:ext cx="7808976" cy="1088136"/>
          </a:xfrm>
          <a:noFill/>
        </p:spPr>
        <p:txBody>
          <a:bodyPr vert="horz" lIns="91440" tIns="45720" rIns="91440" bIns="45720" rtlCol="0" anchor="b" anchorCtr="0">
            <a:normAutofit/>
          </a:bodyPr>
          <a:lstStyle>
            <a:lvl1pPr marL="0" algn="l" defTabSz="914400" rtl="0" eaLnBrk="1" latinLnBrk="0" hangingPunct="1">
              <a:lnSpc>
                <a:spcPts val="4600"/>
              </a:lnSpc>
              <a:spcBef>
                <a:spcPct val="0"/>
              </a:spcBef>
              <a:buNone/>
              <a:defRPr sz="4200" kern="1200">
                <a:solidFill>
                  <a:schemeClr val="bg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476205" y="1532427"/>
            <a:ext cx="7754112" cy="484632"/>
          </a:xfrm>
        </p:spPr>
        <p:txBody>
          <a:bodyPr vert="horz" lIns="91440" tIns="45720" rIns="91440" bIns="45720" rtlCol="0">
            <a:normAutofit/>
          </a:bodyPr>
          <a:lstStyle>
            <a:lvl1pPr marL="0" indent="0" algn="l" defTabSz="914400" rtl="0" eaLnBrk="1" latinLnBrk="0" hangingPunct="1">
              <a:lnSpc>
                <a:spcPct val="100000"/>
              </a:lnSpc>
              <a:spcBef>
                <a:spcPts val="0"/>
              </a:spcBef>
              <a:buClr>
                <a:schemeClr val="bg1">
                  <a:lumMod val="65000"/>
                </a:schemeClr>
              </a:buClr>
              <a:buSzPct val="90000"/>
              <a:buFont typeface="Wingdings" pitchFamily="2" charset="2"/>
              <a:buNone/>
              <a:defRPr sz="1800" kern="120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13" name="Rectangle 12"/>
          <p:cNvSpPr/>
          <p:nvPr/>
        </p:nvSpPr>
        <p:spPr>
          <a:xfrm>
            <a:off x="284163" y="6227064"/>
            <a:ext cx="8574087" cy="173736"/>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extLst>
      <p:ext uri="{BB962C8B-B14F-4D97-AF65-F5344CB8AC3E}">
        <p14:creationId xmlns:p14="http://schemas.microsoft.com/office/powerpoint/2010/main" val="11887002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73163" y="4572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173163"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35563"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7"/>
          <p:cNvSpPr>
            <a:spLocks noGrp="1" noChangeArrowheads="1"/>
          </p:cNvSpPr>
          <p:nvPr>
            <p:ph type="dt" sz="half" idx="10"/>
          </p:nvPr>
        </p:nvSpPr>
        <p:spPr/>
        <p:txBody>
          <a:bodyPr/>
          <a:lstStyle>
            <a:lvl1pPr>
              <a:defRPr/>
            </a:lvl1pPr>
          </a:lstStyle>
          <a:p>
            <a:pPr>
              <a:defRPr/>
            </a:pPr>
            <a:endParaRPr lang="en-US"/>
          </a:p>
        </p:txBody>
      </p:sp>
      <p:sp>
        <p:nvSpPr>
          <p:cNvPr id="6" name="Rectangle 28"/>
          <p:cNvSpPr>
            <a:spLocks noGrp="1" noChangeArrowheads="1"/>
          </p:cNvSpPr>
          <p:nvPr>
            <p:ph type="ftr" sz="quarter" idx="11"/>
          </p:nvPr>
        </p:nvSpPr>
        <p:spPr/>
        <p:txBody>
          <a:bodyPr/>
          <a:lstStyle>
            <a:lvl1pPr>
              <a:defRPr/>
            </a:lvl1pPr>
          </a:lstStyle>
          <a:p>
            <a:pPr>
              <a:defRPr/>
            </a:pPr>
            <a:endParaRPr lang="en-US"/>
          </a:p>
        </p:txBody>
      </p:sp>
      <p:sp>
        <p:nvSpPr>
          <p:cNvPr id="7" name="Rectangle 29"/>
          <p:cNvSpPr>
            <a:spLocks noGrp="1" noChangeArrowheads="1"/>
          </p:cNvSpPr>
          <p:nvPr>
            <p:ph type="sldNum" sz="quarter" idx="12"/>
          </p:nvPr>
        </p:nvSpPr>
        <p:spPr/>
        <p:txBody>
          <a:bodyPr/>
          <a:lstStyle>
            <a:lvl1pPr>
              <a:defRPr/>
            </a:lvl1pPr>
          </a:lstStyle>
          <a:p>
            <a:pPr>
              <a:defRPr/>
            </a:pPr>
            <a:fld id="{C3C8E147-CEBB-014B-8F2D-326F78339D46}" type="slidenum">
              <a:rPr lang="en-US"/>
              <a:pPr>
                <a:defRPr/>
              </a:pPr>
              <a:t>‹#›</a:t>
            </a:fld>
            <a:endParaRPr lang="en-US"/>
          </a:p>
        </p:txBody>
      </p:sp>
    </p:spTree>
    <p:extLst>
      <p:ext uri="{BB962C8B-B14F-4D97-AF65-F5344CB8AC3E}">
        <p14:creationId xmlns:p14="http://schemas.microsoft.com/office/powerpoint/2010/main" val="27482928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A49C32C-9840-46F5-9984-D4EE984F99E7}" type="datetimeFigureOut">
              <a:rPr lang="en-US" smtClean="0"/>
              <a:pPr/>
              <a:t>9/26/2012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6259FA-3DCE-4E45-B8C0-B3B35A37CAFF}" type="slidenum">
              <a:rPr lang="en-US" smtClean="0"/>
              <a:pPr/>
              <a:t>‹#›</a:t>
            </a:fld>
            <a:endParaRPr lang="en-US"/>
          </a:p>
        </p:txBody>
      </p:sp>
    </p:spTree>
    <p:extLst>
      <p:ext uri="{BB962C8B-B14F-4D97-AF65-F5344CB8AC3E}">
        <p14:creationId xmlns:p14="http://schemas.microsoft.com/office/powerpoint/2010/main" val="11322691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pic>
        <p:nvPicPr>
          <p:cNvPr id="8" name="Picture 7"/>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rot="5400000">
            <a:off x="3161049" y="-3176815"/>
            <a:ext cx="2819400" cy="9173031"/>
          </a:xfrm>
          <a:prstGeom prst="rect">
            <a:avLst/>
          </a:prstGeom>
        </p:spPr>
      </p:pic>
      <p:sp>
        <p:nvSpPr>
          <p:cNvPr id="2" name="Title 1"/>
          <p:cNvSpPr>
            <a:spLocks noGrp="1"/>
          </p:cNvSpPr>
          <p:nvPr>
            <p:ph type="title" hasCustomPrompt="1"/>
          </p:nvPr>
        </p:nvSpPr>
        <p:spPr>
          <a:xfrm>
            <a:off x="4572000" y="3048000"/>
            <a:ext cx="4343400" cy="1362075"/>
          </a:xfrm>
        </p:spPr>
        <p:txBody>
          <a:bodyPr anchor="b" anchorCtr="0"/>
          <a:lstStyle>
            <a:lvl1pPr algn="l">
              <a:defRPr sz="4000" b="1" cap="small" baseline="0">
                <a:solidFill>
                  <a:srgbClr val="003300"/>
                </a:solidFill>
              </a:defRPr>
            </a:lvl1p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9/26/2012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
        <p:nvSpPr>
          <p:cNvPr id="10" name="Picture Placeholder 9"/>
          <p:cNvSpPr>
            <a:spLocks noGrp="1"/>
          </p:cNvSpPr>
          <p:nvPr>
            <p:ph type="pic" sz="quarter" idx="13" hasCustomPrompt="1"/>
          </p:nvPr>
        </p:nvSpPr>
        <p:spPr>
          <a:xfrm>
            <a:off x="6781800" y="5334000"/>
            <a:ext cx="2133600" cy="990600"/>
          </a:xfrm>
        </p:spPr>
        <p:txBody>
          <a:bodyPr>
            <a:normAutofit/>
          </a:bodyPr>
          <a:lstStyle>
            <a:lvl1pPr marL="0" indent="0" algn="ctr">
              <a:buNone/>
              <a:defRPr sz="1800"/>
            </a:lvl1pPr>
          </a:lstStyle>
          <a:p>
            <a:r>
              <a:rPr lang="en-US" dirty="0" smtClean="0"/>
              <a:t>Company Logo</a:t>
            </a:r>
            <a:endParaRPr lang="en-US"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2000" y="269632"/>
            <a:ext cx="8077200" cy="1143000"/>
          </a:xfrm>
        </p:spPr>
        <p:txBody>
          <a:bodyPr anchor="ctr" anchorCtr="0"/>
          <a:lstStyle>
            <a:lvl1pPr algn="l">
              <a:defRPr lang="en-US" dirty="0"/>
            </a:lvl1pPr>
          </a:lstStyle>
          <a:p>
            <a:r>
              <a:rPr lang="en-US" dirty="0" smtClean="0"/>
              <a:t>Click To Edit Master Title Style</a:t>
            </a:r>
            <a:endParaRPr lang="en-US" dirty="0"/>
          </a:p>
        </p:txBody>
      </p:sp>
      <p:sp>
        <p:nvSpPr>
          <p:cNvPr id="3" name="Content Placeholder 2"/>
          <p:cNvSpPr>
            <a:spLocks noGrp="1"/>
          </p:cNvSpPr>
          <p:nvPr>
            <p:ph idx="1"/>
          </p:nvPr>
        </p:nvSpPr>
        <p:spPr>
          <a:xfrm>
            <a:off x="762000" y="1596413"/>
            <a:ext cx="8077200" cy="4297363"/>
          </a:xfrm>
        </p:spPr>
        <p:txBody>
          <a:bodyPr>
            <a:normAutofit/>
          </a:bodyPr>
          <a:lstStyle>
            <a:lvl1pPr>
              <a:defRPr sz="3200">
                <a:latin typeface="+mn-lt"/>
              </a:defRPr>
            </a:lvl1pPr>
            <a:lvl2pPr>
              <a:defRPr sz="2800">
                <a:latin typeface="+mn-lt"/>
              </a:defRPr>
            </a:lvl2pPr>
            <a:lvl3pPr>
              <a:defRPr sz="2400">
                <a:latin typeface="+mn-lt"/>
              </a:defRPr>
            </a:lvl3pPr>
            <a:lvl4pPr>
              <a:defRPr sz="2400">
                <a:latin typeface="+mn-lt"/>
              </a:defRPr>
            </a:lvl4pPr>
            <a:lvl5pPr>
              <a:defRPr sz="2400">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9/26/2012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57B281C-5159-4971-8228-52B9A72E9ED2}" type="datetimeFigureOut">
              <a:rPr lang="en-US" smtClean="0"/>
              <a:pPr/>
              <a:t>9/26/2012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8736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736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57B281C-5159-4971-8228-52B9A72E9ED2}" type="datetimeFigureOut">
              <a:rPr lang="en-US" smtClean="0"/>
              <a:pPr/>
              <a:t>9/26/2012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036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58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7B281C-5159-4971-8228-52B9A72E9ED2}" type="datetimeFigureOut">
              <a:rPr lang="en-US" smtClean="0"/>
              <a:pPr/>
              <a:t>9/26/2012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7B281C-5159-4971-8228-52B9A72E9ED2}" type="datetimeFigureOut">
              <a:rPr lang="en-US" smtClean="0"/>
              <a:pPr/>
              <a:t>9/26/2012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B281C-5159-4971-8228-52B9A72E9ED2}" type="datetimeFigureOut">
              <a:rPr lang="en-US" smtClean="0"/>
              <a:pPr/>
              <a:t>9/26/2012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274638"/>
            <a:ext cx="5867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B281C-5159-4971-8228-52B9A72E9ED2}" type="datetimeFigureOut">
              <a:rPr lang="en-US" smtClean="0"/>
              <a:pPr/>
              <a:t>9/26/2012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7"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Placeholder 1"/>
          <p:cNvSpPr>
            <a:spLocks noGrp="1"/>
          </p:cNvSpPr>
          <p:nvPr>
            <p:ph type="title"/>
          </p:nvPr>
        </p:nvSpPr>
        <p:spPr>
          <a:xfrm>
            <a:off x="762000" y="274638"/>
            <a:ext cx="80772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1600200"/>
            <a:ext cx="80772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20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7B281C-5159-4971-8228-52B9A72E9ED2}" type="datetimeFigureOut">
              <a:rPr lang="en-US" smtClean="0"/>
              <a:pPr/>
              <a:t>9/26/2012</a:t>
            </a:fld>
            <a:endParaRPr lang="en-US" dirty="0"/>
          </a:p>
        </p:txBody>
      </p:sp>
      <p:sp>
        <p:nvSpPr>
          <p:cNvPr id="5" name="Footer Placeholder 4"/>
          <p:cNvSpPr>
            <a:spLocks noGrp="1"/>
          </p:cNvSpPr>
          <p:nvPr>
            <p:ph type="ftr" sz="quarter" idx="3"/>
          </p:nvPr>
        </p:nvSpPr>
        <p:spPr>
          <a:xfrm>
            <a:off x="33528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7056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D6E5A2-EC83-451F-A719-9AC1370DD5CF}" type="slidenum">
              <a:rPr lang="en-US" smtClean="0"/>
              <a:pPr/>
              <a:t>‹#›</a:t>
            </a:fld>
            <a:endParaRPr lang="en-US" dirty="0"/>
          </a:p>
        </p:txBody>
      </p:sp>
      <p:pic>
        <p:nvPicPr>
          <p:cNvPr id="8" name="Picture 7"/>
          <p:cNvPicPr>
            <a:picLocks noChangeAspect="1"/>
          </p:cNvPicPr>
          <p:nvPr/>
        </p:nvPicPr>
        <p:blipFill rotWithShape="1">
          <a:blip r:embed="rId18" cstate="email">
            <a:extLst>
              <a:ext uri="{28A0092B-C50C-407E-A947-70E740481C1C}">
                <a14:useLocalDpi xmlns:a14="http://schemas.microsoft.com/office/drawing/2010/main"/>
              </a:ext>
            </a:extLst>
          </a:blip>
          <a:srcRect/>
          <a:stretch/>
        </p:blipFill>
        <p:spPr>
          <a:xfrm>
            <a:off x="-152400" y="-109183"/>
            <a:ext cx="818707" cy="70831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6" r:id="rId6"/>
    <p:sldLayoutId id="2147483657" r:id="rId7"/>
    <p:sldLayoutId id="2147483658" r:id="rId8"/>
    <p:sldLayoutId id="2147483659" r:id="rId9"/>
    <p:sldLayoutId id="2147483654" r:id="rId10"/>
    <p:sldLayoutId id="2147483655" r:id="rId11"/>
    <p:sldLayoutId id="2147483663" r:id="rId12"/>
    <p:sldLayoutId id="2147483664" r:id="rId13"/>
    <p:sldLayoutId id="2147483665" r:id="rId14"/>
    <p:sldLayoutId id="2147483666" r:id="rId15"/>
  </p:sldLayoutIdLst>
  <p:transition spd="slow">
    <p:wipe dir="d"/>
  </p:transition>
  <p:timing>
    <p:tnLst>
      <p:par>
        <p:cTn id="1" dur="indefinite" restart="never" nodeType="tmRoot"/>
      </p:par>
    </p:tnLst>
  </p:timing>
  <p:txStyles>
    <p:titleStyle>
      <a:lvl1pPr algn="l" defTabSz="914400" rtl="0" eaLnBrk="1" latinLnBrk="0" hangingPunct="1">
        <a:spcBef>
          <a:spcPct val="0"/>
        </a:spcBef>
        <a:buNone/>
        <a:defRPr lang="en-US" sz="4400" kern="1200" dirty="0" smtClean="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hyperlink" Target="http://nces.ed.gov/programs/digest/d11/tables/dt11_044.asp"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hyperlink" Target="http://nces.ed.gov/pubs2007/2007017.pdf" TargetMode="External"/><Relationship Id="rId4" Type="http://schemas.openxmlformats.org/officeDocument/2006/relationships/hyperlink" Target="http://nces.ed.gov/pubs2002/2002130.pdf" TargetMode="Externa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tags" Target="../tags/tag4.xml"/><Relationship Id="rId5" Type="http://schemas.openxmlformats.org/officeDocument/2006/relationships/image" Target="../media/image7.png"/><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3" Type="http://schemas.openxmlformats.org/officeDocument/2006/relationships/hyperlink" Target="http://nces.ed.gov/programs/coe/tables/table-rd2-1.asp"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21.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hyperlink" Target="http://nces.ed.gov/programs/coe/figures/figure-rgp-1.asp"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nces.ed.gov/programs/coe/indicator_rgp.asp"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http://nces.ed.gov/programs/coe/figures/figure-rgp-1.asp"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nces.ed.gov/programs/coe/figures/figure-rgp-1.asp"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chart" Target="../charts/char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3.xml"/><Relationship Id="rId1" Type="http://schemas.openxmlformats.org/officeDocument/2006/relationships/tags" Target="../tags/tag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44.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30.xml"/><Relationship Id="rId1" Type="http://schemas.openxmlformats.org/officeDocument/2006/relationships/slideLayout" Target="../slideLayouts/slideLayout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3.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3.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10.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0.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image" Target="../media/image11.png"/><Relationship Id="rId7" Type="http://schemas.openxmlformats.org/officeDocument/2006/relationships/diagramColors" Target="../diagrams/colors8.xml"/><Relationship Id="rId2" Type="http://schemas.openxmlformats.org/officeDocument/2006/relationships/notesSlide" Target="../notesSlides/notesSlide31.xml"/><Relationship Id="rId1" Type="http://schemas.openxmlformats.org/officeDocument/2006/relationships/slideLayout" Target="../slideLayouts/slideLayout11.xml"/><Relationship Id="rId6" Type="http://schemas.openxmlformats.org/officeDocument/2006/relationships/diagramQuickStyle" Target="../diagrams/quickStyle8.xml"/><Relationship Id="rId5" Type="http://schemas.openxmlformats.org/officeDocument/2006/relationships/diagramLayout" Target="../diagrams/layout8.xml"/><Relationship Id="rId4" Type="http://schemas.openxmlformats.org/officeDocument/2006/relationships/diagramData" Target="../diagrams/data8.xml"/></Relationships>
</file>

<file path=ppt/slides/_rels/slide51.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3.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1.xml"/><Relationship Id="rId1" Type="http://schemas.openxmlformats.org/officeDocument/2006/relationships/vmlDrawing" Target="../drawings/vmlDrawing1.vml"/><Relationship Id="rId5" Type="http://schemas.openxmlformats.org/officeDocument/2006/relationships/image" Target="../media/image15.wmf"/><Relationship Id="rId4" Type="http://schemas.openxmlformats.org/officeDocument/2006/relationships/oleObject" Target="../embeddings/oleObject2.bin"/></Relationships>
</file>

<file path=ppt/slides/_rels/slide6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8.xml"/><Relationship Id="rId1" Type="http://schemas.openxmlformats.org/officeDocument/2006/relationships/slideLayout" Target="../slideLayouts/slideLayout11.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1.xml"/><Relationship Id="rId1" Type="http://schemas.openxmlformats.org/officeDocument/2006/relationships/vmlDrawing" Target="../drawings/vmlDrawing2.vml"/><Relationship Id="rId6" Type="http://schemas.openxmlformats.org/officeDocument/2006/relationships/image" Target="../media/image20.emf"/><Relationship Id="rId5" Type="http://schemas.openxmlformats.org/officeDocument/2006/relationships/oleObject" Target="../embeddings/Microsoft_Word_97_-_2003_Document1.doc"/><Relationship Id="rId4" Type="http://schemas.openxmlformats.org/officeDocument/2006/relationships/oleObject" Target="../embeddings/oleObject3.bin"/></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1.xml"/><Relationship Id="rId1" Type="http://schemas.openxmlformats.org/officeDocument/2006/relationships/vmlDrawing" Target="../drawings/vmlDrawing3.vml"/><Relationship Id="rId6" Type="http://schemas.openxmlformats.org/officeDocument/2006/relationships/image" Target="../media/image21.emf"/><Relationship Id="rId5" Type="http://schemas.openxmlformats.org/officeDocument/2006/relationships/oleObject" Target="../embeddings/Microsoft_Word_97_-_2003_Document2.doc"/><Relationship Id="rId4" Type="http://schemas.openxmlformats.org/officeDocument/2006/relationships/oleObject" Target="../embeddings/oleObject4.bin"/></Relationships>
</file>

<file path=ppt/slides/_rels/slide6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xml"/><Relationship Id="rId1" Type="http://schemas.openxmlformats.org/officeDocument/2006/relationships/tags" Target="../tags/tag6.xml"/><Relationship Id="rId4" Type="http://schemas.openxmlformats.org/officeDocument/2006/relationships/notesSlide" Target="../notesSlides/notesSlide4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xml"/><Relationship Id="rId1" Type="http://schemas.openxmlformats.org/officeDocument/2006/relationships/tags" Target="../tags/tag8.xml"/><Relationship Id="rId4" Type="http://schemas.openxmlformats.org/officeDocument/2006/relationships/notesSlide" Target="../notesSlides/notesSlide4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p:txBody>
          <a:bodyPr>
            <a:normAutofit/>
          </a:bodyPr>
          <a:lstStyle/>
          <a:p>
            <a:r>
              <a:rPr lang="en-US" dirty="0" smtClean="0"/>
              <a:t>Cultural </a:t>
            </a:r>
            <a:r>
              <a:rPr lang="en-US" dirty="0"/>
              <a:t>Relevance and </a:t>
            </a:r>
            <a:r>
              <a:rPr lang="en-US" dirty="0" smtClean="0"/>
              <a:t>SWPBIS</a:t>
            </a:r>
            <a:endParaRPr lang="en-US" dirty="0"/>
          </a:p>
        </p:txBody>
      </p:sp>
      <p:sp>
        <p:nvSpPr>
          <p:cNvPr id="3" name="Subtitle 2"/>
          <p:cNvSpPr>
            <a:spLocks noGrp="1"/>
          </p:cNvSpPr>
          <p:nvPr>
            <p:ph type="subTitle" idx="1"/>
            <p:custDataLst>
              <p:tags r:id="rId3"/>
            </p:custDataLst>
          </p:nvPr>
        </p:nvSpPr>
        <p:spPr>
          <a:xfrm>
            <a:off x="3962400" y="4038600"/>
            <a:ext cx="4772528" cy="1752600"/>
          </a:xfrm>
        </p:spPr>
        <p:txBody>
          <a:bodyPr>
            <a:normAutofit fontScale="92500"/>
          </a:bodyPr>
          <a:lstStyle/>
          <a:p>
            <a:r>
              <a:rPr lang="en-US" sz="2400" dirty="0" smtClean="0">
                <a:latin typeface="+mn-lt"/>
              </a:rPr>
              <a:t>Rob Horner, Bob Algozzine, Scott Ross, and Cayce McCamish</a:t>
            </a:r>
          </a:p>
          <a:p>
            <a:r>
              <a:rPr lang="en-US" sz="2400" dirty="0" smtClean="0">
                <a:latin typeface="+mn-lt"/>
              </a:rPr>
              <a:t>2012 National PBIS Leadership Forum</a:t>
            </a:r>
          </a:p>
          <a:p>
            <a:r>
              <a:rPr lang="en-US" sz="2400" dirty="0" smtClean="0">
                <a:latin typeface="+mn-lt"/>
              </a:rPr>
              <a:t>October 18, 2012</a:t>
            </a:r>
            <a:endParaRPr lang="en-US" sz="2400" dirty="0">
              <a:latin typeface="+mn-lt"/>
            </a:endParaRPr>
          </a:p>
        </p:txBody>
      </p:sp>
    </p:spTree>
    <p:custDataLst>
      <p:tags r:id="rId1"/>
    </p:custData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3047999"/>
            <a:ext cx="7315200" cy="3657600"/>
          </a:xfrm>
        </p:spPr>
        <p:txBody>
          <a:bodyPr>
            <a:normAutofit/>
          </a:bodyPr>
          <a:lstStyle/>
          <a:p>
            <a:pPr algn="r"/>
            <a:r>
              <a:rPr lang="en-US" sz="5400" dirty="0" smtClean="0"/>
              <a:t>What do we know about disproportionality and cultural relevance?</a:t>
            </a:r>
            <a:endParaRPr lang="en-US" sz="5400" dirty="0"/>
          </a:p>
        </p:txBody>
      </p:sp>
    </p:spTree>
    <p:extLst>
      <p:ext uri="{BB962C8B-B14F-4D97-AF65-F5344CB8AC3E}">
        <p14:creationId xmlns:p14="http://schemas.microsoft.com/office/powerpoint/2010/main" val="21955855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57400" y="2590800"/>
            <a:ext cx="6934200" cy="3970318"/>
          </a:xfrm>
          <a:prstGeom prst="rect">
            <a:avLst/>
          </a:prstGeom>
          <a:noFill/>
        </p:spPr>
        <p:txBody>
          <a:bodyPr wrap="square" rtlCol="0">
            <a:spAutoFit/>
          </a:bodyPr>
          <a:lstStyle/>
          <a:p>
            <a:pPr marL="285750" indent="-285750">
              <a:buFont typeface="Wingdings" pitchFamily="2" charset="2"/>
              <a:buChar char="§"/>
            </a:pPr>
            <a:r>
              <a:rPr lang="en-US" sz="2800" dirty="0" smtClean="0"/>
              <a:t>Information provided is generalization and application to individual case requires verification.</a:t>
            </a:r>
          </a:p>
          <a:p>
            <a:pPr marL="285750" indent="-285750">
              <a:buFont typeface="Wingdings" pitchFamily="2" charset="2"/>
              <a:buChar char="§"/>
            </a:pPr>
            <a:r>
              <a:rPr lang="en-US" sz="2800" dirty="0" smtClean="0"/>
              <a:t>Every school, district, and state has different needs, none of which was the basis for this presentation.</a:t>
            </a:r>
          </a:p>
          <a:p>
            <a:pPr marL="285750" indent="-285750">
              <a:buFont typeface="Wingdings" pitchFamily="2" charset="2"/>
              <a:buChar char="§"/>
            </a:pPr>
            <a:r>
              <a:rPr lang="en-US" sz="2800" dirty="0" smtClean="0"/>
              <a:t>Implementation of any intervention must be tailored to school, district, and state needs and its impact verified with data.</a:t>
            </a:r>
          </a:p>
        </p:txBody>
      </p:sp>
      <p:sp>
        <p:nvSpPr>
          <p:cNvPr id="3" name="TextBox 2"/>
          <p:cNvSpPr txBox="1"/>
          <p:nvPr/>
        </p:nvSpPr>
        <p:spPr>
          <a:xfrm>
            <a:off x="3581400" y="1712893"/>
            <a:ext cx="5410200" cy="584775"/>
          </a:xfrm>
          <a:prstGeom prst="rect">
            <a:avLst/>
          </a:prstGeom>
          <a:noFill/>
        </p:spPr>
        <p:txBody>
          <a:bodyPr wrap="square" rtlCol="0">
            <a:spAutoFit/>
          </a:bodyPr>
          <a:lstStyle/>
          <a:p>
            <a:pPr algn="r"/>
            <a:r>
              <a:rPr lang="en-US" sz="3200" dirty="0" smtClean="0"/>
              <a:t>Disclaimer</a:t>
            </a:r>
          </a:p>
        </p:txBody>
      </p:sp>
    </p:spTree>
    <p:extLst>
      <p:ext uri="{BB962C8B-B14F-4D97-AF65-F5344CB8AC3E}">
        <p14:creationId xmlns:p14="http://schemas.microsoft.com/office/powerpoint/2010/main" val="311796071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3520857"/>
            <a:ext cx="8229600" cy="2677656"/>
          </a:xfrm>
          <a:prstGeom prst="rect">
            <a:avLst/>
          </a:prstGeom>
          <a:noFill/>
        </p:spPr>
        <p:txBody>
          <a:bodyPr wrap="square" rtlCol="0">
            <a:spAutoFit/>
          </a:bodyPr>
          <a:lstStyle/>
          <a:p>
            <a:pPr marL="285750" indent="-285750">
              <a:buFont typeface="Wingdings" pitchFamily="2" charset="2"/>
              <a:buChar char="§"/>
            </a:pPr>
            <a:r>
              <a:rPr lang="en-US" sz="2800" dirty="0" smtClean="0"/>
              <a:t>Do we have a problem?</a:t>
            </a:r>
          </a:p>
          <a:p>
            <a:pPr marL="285750" indent="-285750">
              <a:buFont typeface="Wingdings" pitchFamily="2" charset="2"/>
              <a:buChar char="§"/>
            </a:pPr>
            <a:r>
              <a:rPr lang="en-US" sz="2800" dirty="0" smtClean="0"/>
              <a:t>What is our goal for improvement?</a:t>
            </a:r>
          </a:p>
          <a:p>
            <a:pPr marL="285750" indent="-285750">
              <a:buFont typeface="Wingdings" pitchFamily="2" charset="2"/>
              <a:buChar char="§"/>
            </a:pPr>
            <a:r>
              <a:rPr lang="en-US" sz="2800" dirty="0" smtClean="0"/>
              <a:t>How are we going to address the problem?</a:t>
            </a:r>
          </a:p>
          <a:p>
            <a:pPr marL="285750" indent="-285750">
              <a:buFont typeface="Wingdings" pitchFamily="2" charset="2"/>
              <a:buChar char="§"/>
            </a:pPr>
            <a:r>
              <a:rPr lang="en-US" sz="2800" dirty="0" smtClean="0"/>
              <a:t>Was solution implemented with fidelity?</a:t>
            </a:r>
          </a:p>
          <a:p>
            <a:pPr marL="285750" indent="-285750">
              <a:buFont typeface="Wingdings" pitchFamily="2" charset="2"/>
              <a:buChar char="§"/>
            </a:pPr>
            <a:r>
              <a:rPr lang="en-US" sz="2800" dirty="0" smtClean="0"/>
              <a:t>Was desired goal achieved?</a:t>
            </a:r>
          </a:p>
          <a:p>
            <a:pPr marL="285750" indent="-285750">
              <a:buFont typeface="Wingdings" pitchFamily="2" charset="2"/>
              <a:buChar char="§"/>
            </a:pPr>
            <a:r>
              <a:rPr lang="en-US" sz="2800" dirty="0" smtClean="0"/>
              <a:t>Has the problem been solved?</a:t>
            </a:r>
            <a:endParaRPr lang="en-US" sz="2800" dirty="0"/>
          </a:p>
        </p:txBody>
      </p:sp>
      <p:sp>
        <p:nvSpPr>
          <p:cNvPr id="3" name="TextBox 2"/>
          <p:cNvSpPr txBox="1"/>
          <p:nvPr/>
        </p:nvSpPr>
        <p:spPr>
          <a:xfrm>
            <a:off x="3200400" y="2920425"/>
            <a:ext cx="5410200" cy="584775"/>
          </a:xfrm>
          <a:prstGeom prst="rect">
            <a:avLst/>
          </a:prstGeom>
          <a:noFill/>
        </p:spPr>
        <p:txBody>
          <a:bodyPr wrap="square" rtlCol="0">
            <a:spAutoFit/>
          </a:bodyPr>
          <a:lstStyle/>
          <a:p>
            <a:r>
              <a:rPr lang="en-US" sz="3200" dirty="0" smtClean="0"/>
              <a:t>Team-Initiated Problem Solving</a:t>
            </a:r>
          </a:p>
        </p:txBody>
      </p:sp>
      <p:sp>
        <p:nvSpPr>
          <p:cNvPr id="5" name="Title 1"/>
          <p:cNvSpPr>
            <a:spLocks noGrp="1"/>
          </p:cNvSpPr>
          <p:nvPr>
            <p:ph type="title"/>
          </p:nvPr>
        </p:nvSpPr>
        <p:spPr>
          <a:xfrm>
            <a:off x="4114800" y="990600"/>
            <a:ext cx="4495800" cy="1676400"/>
          </a:xfrm>
        </p:spPr>
        <p:txBody>
          <a:bodyPr>
            <a:normAutofit fontScale="90000"/>
          </a:bodyPr>
          <a:lstStyle/>
          <a:p>
            <a:pPr algn="r"/>
            <a:r>
              <a:rPr lang="en-US" sz="3600" dirty="0" smtClean="0"/>
              <a:t>What do we know about </a:t>
            </a:r>
            <a:r>
              <a:rPr lang="en-US" sz="3600" dirty="0"/>
              <a:t>disproportionality and cultural </a:t>
            </a:r>
            <a:r>
              <a:rPr lang="en-US" sz="3600" dirty="0" smtClean="0"/>
              <a:t>relevance?</a:t>
            </a:r>
            <a:endParaRPr lang="en-US" sz="3600" dirty="0"/>
          </a:p>
        </p:txBody>
      </p:sp>
    </p:spTree>
    <p:extLst>
      <p:ext uri="{BB962C8B-B14F-4D97-AF65-F5344CB8AC3E}">
        <p14:creationId xmlns:p14="http://schemas.microsoft.com/office/powerpoint/2010/main" val="138280350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 y="6106180"/>
            <a:ext cx="8534400" cy="523220"/>
          </a:xfrm>
          <a:prstGeom prst="rect">
            <a:avLst/>
          </a:prstGeom>
        </p:spPr>
        <p:txBody>
          <a:bodyPr wrap="square">
            <a:spAutoFit/>
          </a:bodyPr>
          <a:lstStyle/>
          <a:p>
            <a:r>
              <a:rPr lang="en-US" sz="1400" i="1" dirty="0" smtClean="0"/>
              <a:t>Figure 1</a:t>
            </a:r>
            <a:r>
              <a:rPr lang="en-US" sz="1400" dirty="0" smtClean="0"/>
              <a:t>. Percentage </a:t>
            </a:r>
            <a:r>
              <a:rPr lang="en-US" sz="1400" dirty="0"/>
              <a:t>distribution of enrollment in public elementary and secondary </a:t>
            </a:r>
            <a:r>
              <a:rPr lang="en-US" sz="1400" dirty="0" smtClean="0"/>
              <a:t>schools by race/ethnicity</a:t>
            </a:r>
          </a:p>
          <a:p>
            <a:r>
              <a:rPr lang="en-US" sz="1400" i="1" dirty="0" smtClean="0"/>
              <a:t>Source</a:t>
            </a:r>
            <a:r>
              <a:rPr lang="en-US" sz="1400" dirty="0" smtClean="0"/>
              <a:t>. </a:t>
            </a:r>
            <a:r>
              <a:rPr lang="en-US" sz="1400" dirty="0" smtClean="0">
                <a:hlinkClick r:id="rId2"/>
              </a:rPr>
              <a:t>http</a:t>
            </a:r>
            <a:r>
              <a:rPr lang="en-US" sz="1400" dirty="0">
                <a:hlinkClick r:id="rId2"/>
              </a:rPr>
              <a:t>://</a:t>
            </a:r>
            <a:r>
              <a:rPr lang="en-US" sz="1400" dirty="0" smtClean="0">
                <a:hlinkClick r:id="rId2"/>
              </a:rPr>
              <a:t>nces.ed.gov/programs/digest/d11/tables/dt11_044.asp</a:t>
            </a:r>
            <a:endParaRPr lang="en-US" sz="1400" dirty="0"/>
          </a:p>
        </p:txBody>
      </p:sp>
      <p:graphicFrame>
        <p:nvGraphicFramePr>
          <p:cNvPr id="7" name="Chart 6"/>
          <p:cNvGraphicFramePr>
            <a:graphicFrameLocks/>
          </p:cNvGraphicFramePr>
          <p:nvPr>
            <p:extLst>
              <p:ext uri="{D42A27DB-BD31-4B8C-83A1-F6EECF244321}">
                <p14:modId xmlns:p14="http://schemas.microsoft.com/office/powerpoint/2010/main" val="3068224853"/>
              </p:ext>
            </p:extLst>
          </p:nvPr>
        </p:nvGraphicFramePr>
        <p:xfrm>
          <a:off x="3468414" y="2448580"/>
          <a:ext cx="5486400" cy="3657600"/>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4"/>
          <p:cNvSpPr/>
          <p:nvPr/>
        </p:nvSpPr>
        <p:spPr>
          <a:xfrm>
            <a:off x="381000" y="6596390"/>
            <a:ext cx="6553200" cy="261610"/>
          </a:xfrm>
          <a:prstGeom prst="rect">
            <a:avLst/>
          </a:prstGeom>
        </p:spPr>
        <p:txBody>
          <a:bodyPr wrap="square">
            <a:spAutoFit/>
          </a:bodyPr>
          <a:lstStyle/>
          <a:p>
            <a:r>
              <a:rPr lang="en-US" sz="1100" dirty="0" smtClean="0"/>
              <a:t>\</a:t>
            </a:r>
            <a:r>
              <a:rPr lang="en-US" sz="1100" dirty="0">
                <a:solidFill>
                  <a:srgbClr val="FF0000"/>
                </a:solidFill>
              </a:rPr>
              <a:t>1</a:t>
            </a:r>
            <a:r>
              <a:rPr lang="en-US" sz="1100" dirty="0"/>
              <a:t>\Includes data for states reporting students of two or more races.</a:t>
            </a:r>
          </a:p>
        </p:txBody>
      </p:sp>
      <p:sp>
        <p:nvSpPr>
          <p:cNvPr id="8" name="TextBox 7"/>
          <p:cNvSpPr txBox="1"/>
          <p:nvPr/>
        </p:nvSpPr>
        <p:spPr>
          <a:xfrm>
            <a:off x="76200" y="3482876"/>
            <a:ext cx="3505200" cy="2308324"/>
          </a:xfrm>
          <a:prstGeom prst="rect">
            <a:avLst/>
          </a:prstGeom>
          <a:noFill/>
        </p:spPr>
        <p:txBody>
          <a:bodyPr wrap="square" rtlCol="0">
            <a:spAutoFit/>
          </a:bodyPr>
          <a:lstStyle/>
          <a:p>
            <a:pPr algn="r"/>
            <a:r>
              <a:rPr lang="en-US" sz="1600" i="1" dirty="0" smtClean="0"/>
              <a:t>Measuring Disproportionality</a:t>
            </a:r>
          </a:p>
          <a:p>
            <a:endParaRPr lang="en-US" sz="1600" dirty="0" smtClean="0"/>
          </a:p>
          <a:p>
            <a:r>
              <a:rPr lang="en-US" sz="1600" b="1" dirty="0" smtClean="0"/>
              <a:t>Composition </a:t>
            </a:r>
            <a:r>
              <a:rPr lang="en-US" sz="1600" dirty="0" smtClean="0"/>
              <a:t>tells us the percent of children in a group who are from a specific group (e.g</a:t>
            </a:r>
            <a:r>
              <a:rPr lang="en-US" sz="1600" dirty="0"/>
              <a:t>., In </a:t>
            </a:r>
            <a:r>
              <a:rPr lang="en-US" sz="1600" dirty="0" smtClean="0"/>
              <a:t>the United States, less than 20% of children enrolled in public elementary and secondary schools are</a:t>
            </a:r>
            <a:r>
              <a:rPr lang="en-US" sz="1600" i="1" dirty="0" smtClean="0">
                <a:solidFill>
                  <a:srgbClr val="FF0000"/>
                </a:solidFill>
              </a:rPr>
              <a:t> </a:t>
            </a:r>
            <a:r>
              <a:rPr lang="en-US" sz="1600" dirty="0" smtClean="0"/>
              <a:t>African American).</a:t>
            </a:r>
            <a:endParaRPr lang="en-US" sz="1600" dirty="0" smtClean="0">
              <a:solidFill>
                <a:srgbClr val="FF0000"/>
              </a:solidFill>
            </a:endParaRPr>
          </a:p>
        </p:txBody>
      </p:sp>
      <p:sp>
        <p:nvSpPr>
          <p:cNvPr id="9" name="TextBox 8"/>
          <p:cNvSpPr txBox="1"/>
          <p:nvPr/>
        </p:nvSpPr>
        <p:spPr>
          <a:xfrm>
            <a:off x="3962400" y="609600"/>
            <a:ext cx="4191000" cy="1538883"/>
          </a:xfrm>
          <a:prstGeom prst="rect">
            <a:avLst/>
          </a:prstGeom>
          <a:noFill/>
        </p:spPr>
        <p:txBody>
          <a:bodyPr wrap="square" rtlCol="0">
            <a:spAutoFit/>
          </a:bodyPr>
          <a:lstStyle/>
          <a:p>
            <a:pPr algn="r"/>
            <a:r>
              <a:rPr lang="en-US" b="1" dirty="0"/>
              <a:t>Team-Initiated Problem Solving</a:t>
            </a:r>
          </a:p>
          <a:p>
            <a:pPr marL="285750" indent="-285750">
              <a:buFont typeface="Wingdings" pitchFamily="2" charset="2"/>
              <a:buChar char="§"/>
            </a:pPr>
            <a:r>
              <a:rPr lang="en-US" sz="1600" dirty="0" smtClean="0">
                <a:solidFill>
                  <a:srgbClr val="FF0000"/>
                </a:solidFill>
              </a:rPr>
              <a:t>Do we have a problem?</a:t>
            </a:r>
          </a:p>
          <a:p>
            <a:pPr marL="285750" indent="-285750">
              <a:buFont typeface="Wingdings" pitchFamily="2" charset="2"/>
              <a:buChar char="§"/>
            </a:pPr>
            <a:r>
              <a:rPr lang="en-US" sz="1200" dirty="0" smtClean="0"/>
              <a:t>What is our goal for improvement?</a:t>
            </a:r>
          </a:p>
          <a:p>
            <a:pPr marL="285750" indent="-285750">
              <a:buFont typeface="Wingdings" pitchFamily="2" charset="2"/>
              <a:buChar char="§"/>
            </a:pPr>
            <a:r>
              <a:rPr lang="en-US" sz="1200" dirty="0" smtClean="0"/>
              <a:t>How are we going to address the problem?</a:t>
            </a:r>
          </a:p>
          <a:p>
            <a:pPr marL="285750" indent="-285750">
              <a:buFont typeface="Wingdings" pitchFamily="2" charset="2"/>
              <a:buChar char="§"/>
            </a:pPr>
            <a:r>
              <a:rPr lang="en-US" sz="1200" dirty="0" smtClean="0"/>
              <a:t>Was </a:t>
            </a:r>
            <a:r>
              <a:rPr lang="en-US" sz="1200" dirty="0"/>
              <a:t>solution implemented with </a:t>
            </a:r>
            <a:r>
              <a:rPr lang="en-US" sz="1200" dirty="0" smtClean="0"/>
              <a:t>fidelity?</a:t>
            </a:r>
          </a:p>
          <a:p>
            <a:pPr marL="285750" indent="-285750">
              <a:buFont typeface="Wingdings" pitchFamily="2" charset="2"/>
              <a:buChar char="§"/>
            </a:pPr>
            <a:r>
              <a:rPr lang="en-US" sz="1200" dirty="0" smtClean="0"/>
              <a:t>Was </a:t>
            </a:r>
            <a:r>
              <a:rPr lang="en-US" sz="1200" dirty="0"/>
              <a:t>desired goal </a:t>
            </a:r>
            <a:r>
              <a:rPr lang="en-US" sz="1200" dirty="0" smtClean="0"/>
              <a:t>achieved?</a:t>
            </a:r>
          </a:p>
          <a:p>
            <a:pPr marL="285750" indent="-285750">
              <a:buFont typeface="Wingdings" pitchFamily="2" charset="2"/>
              <a:buChar char="§"/>
            </a:pPr>
            <a:r>
              <a:rPr lang="en-US" sz="1200" dirty="0" smtClean="0"/>
              <a:t>Has </a:t>
            </a:r>
            <a:r>
              <a:rPr lang="en-US" sz="1200" dirty="0"/>
              <a:t>the problem been solved</a:t>
            </a:r>
            <a:r>
              <a:rPr lang="en-US" sz="1200" dirty="0" smtClean="0"/>
              <a:t>?</a:t>
            </a:r>
            <a:endParaRPr lang="en-US" sz="1200" dirty="0"/>
          </a:p>
        </p:txBody>
      </p:sp>
    </p:spTree>
    <p:extLst>
      <p:ext uri="{BB962C8B-B14F-4D97-AF65-F5344CB8AC3E}">
        <p14:creationId xmlns:p14="http://schemas.microsoft.com/office/powerpoint/2010/main" val="3750775876"/>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 y="3505201"/>
            <a:ext cx="3657600" cy="2133600"/>
          </a:xfrm>
          <a:prstGeom prst="rect">
            <a:avLst/>
          </a:prstGeom>
          <a:solidFill>
            <a:schemeClr val="bg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4038600" y="3005078"/>
            <a:ext cx="4648200" cy="2862322"/>
          </a:xfrm>
          <a:prstGeom prst="rect">
            <a:avLst/>
          </a:prstGeom>
          <a:noFill/>
        </p:spPr>
        <p:txBody>
          <a:bodyPr wrap="square" rtlCol="0">
            <a:spAutoFit/>
          </a:bodyPr>
          <a:lstStyle/>
          <a:p>
            <a:r>
              <a:rPr lang="en-US" dirty="0"/>
              <a:t>In my best </a:t>
            </a:r>
            <a:r>
              <a:rPr lang="en-US" dirty="0" smtClean="0"/>
              <a:t>judgment, about </a:t>
            </a:r>
            <a:r>
              <a:rPr lang="en-US" dirty="0"/>
              <a:t>60 to 80 percent of the pupils taught </a:t>
            </a:r>
            <a:r>
              <a:rPr lang="en-US" dirty="0" smtClean="0"/>
              <a:t>[in special education classes] are </a:t>
            </a:r>
            <a:r>
              <a:rPr lang="en-US" dirty="0"/>
              <a:t>children from low status backgrounds—including </a:t>
            </a:r>
            <a:r>
              <a:rPr lang="en-US" dirty="0" smtClean="0"/>
              <a:t>Afro-Americans</a:t>
            </a:r>
            <a:r>
              <a:rPr lang="en-US" dirty="0"/>
              <a:t>, American Indians, Mexicans, and Puerto </a:t>
            </a:r>
            <a:r>
              <a:rPr lang="en-US" dirty="0" smtClean="0"/>
              <a:t>Rican Americans</a:t>
            </a:r>
            <a:r>
              <a:rPr lang="en-US" dirty="0"/>
              <a:t>; those </a:t>
            </a:r>
            <a:r>
              <a:rPr lang="en-US" dirty="0" smtClean="0"/>
              <a:t>from nonstandard </a:t>
            </a:r>
            <a:r>
              <a:rPr lang="en-US" dirty="0"/>
              <a:t>English speaking, broken</a:t>
            </a:r>
            <a:r>
              <a:rPr lang="en-US" dirty="0" smtClean="0"/>
              <a:t>, disorganized</a:t>
            </a:r>
            <a:r>
              <a:rPr lang="en-US" dirty="0"/>
              <a:t>, and inadequate homes; and children from </a:t>
            </a:r>
            <a:r>
              <a:rPr lang="en-US" dirty="0" smtClean="0"/>
              <a:t>other non-middle-class </a:t>
            </a:r>
            <a:r>
              <a:rPr lang="en-US" dirty="0"/>
              <a:t>environments. </a:t>
            </a:r>
            <a:endParaRPr lang="en-US" dirty="0" smtClean="0"/>
          </a:p>
          <a:p>
            <a:pPr algn="r"/>
            <a:r>
              <a:rPr lang="en-US" dirty="0" smtClean="0"/>
              <a:t>(Dunn, 1968, p. 6)</a:t>
            </a:r>
            <a:endParaRPr lang="en-US" dirty="0"/>
          </a:p>
        </p:txBody>
      </p:sp>
      <p:sp>
        <p:nvSpPr>
          <p:cNvPr id="6" name="TextBox 5"/>
          <p:cNvSpPr txBox="1"/>
          <p:nvPr/>
        </p:nvSpPr>
        <p:spPr>
          <a:xfrm>
            <a:off x="152400" y="3550920"/>
            <a:ext cx="3505200" cy="2011680"/>
          </a:xfrm>
          <a:prstGeom prst="rect">
            <a:avLst/>
          </a:prstGeom>
          <a:solidFill>
            <a:schemeClr val="bg1"/>
          </a:solidFill>
        </p:spPr>
        <p:txBody>
          <a:bodyPr wrap="square" rtlCol="0">
            <a:spAutoFit/>
          </a:bodyPr>
          <a:lstStyle/>
          <a:p>
            <a:pPr algn="r"/>
            <a:r>
              <a:rPr lang="en-US" sz="1600" i="1" dirty="0" smtClean="0"/>
              <a:t>Put Another Way</a:t>
            </a:r>
          </a:p>
          <a:p>
            <a:endParaRPr lang="en-US" sz="1600" dirty="0" smtClean="0"/>
          </a:p>
          <a:p>
            <a:r>
              <a:rPr lang="en-US" sz="1600" b="1" dirty="0" smtClean="0"/>
              <a:t>Composition </a:t>
            </a:r>
            <a:r>
              <a:rPr lang="en-US" sz="1600" dirty="0" smtClean="0"/>
              <a:t>of children enrolled in public elementary and secondary schools is predominantly White but composition of many special education classes is predominantly “children from low status backgrounds….”</a:t>
            </a:r>
            <a:endParaRPr lang="en-US" sz="1600" dirty="0" smtClean="0">
              <a:solidFill>
                <a:srgbClr val="FF0000"/>
              </a:solidFill>
            </a:endParaRPr>
          </a:p>
        </p:txBody>
      </p:sp>
      <p:sp>
        <p:nvSpPr>
          <p:cNvPr id="7" name="TextBox 6"/>
          <p:cNvSpPr txBox="1"/>
          <p:nvPr/>
        </p:nvSpPr>
        <p:spPr>
          <a:xfrm>
            <a:off x="3962400" y="609600"/>
            <a:ext cx="4191000" cy="1538883"/>
          </a:xfrm>
          <a:prstGeom prst="rect">
            <a:avLst/>
          </a:prstGeom>
          <a:noFill/>
        </p:spPr>
        <p:txBody>
          <a:bodyPr wrap="square" rtlCol="0">
            <a:spAutoFit/>
          </a:bodyPr>
          <a:lstStyle/>
          <a:p>
            <a:pPr algn="r"/>
            <a:r>
              <a:rPr lang="en-US" b="1" dirty="0"/>
              <a:t>Team-Initiated Problem Solving</a:t>
            </a:r>
          </a:p>
          <a:p>
            <a:pPr marL="285750" indent="-285750">
              <a:buFont typeface="Wingdings" pitchFamily="2" charset="2"/>
              <a:buChar char="§"/>
            </a:pPr>
            <a:r>
              <a:rPr lang="en-US" sz="1600" dirty="0" smtClean="0">
                <a:solidFill>
                  <a:srgbClr val="FF0000"/>
                </a:solidFill>
              </a:rPr>
              <a:t>Do we have a problem?</a:t>
            </a:r>
          </a:p>
          <a:p>
            <a:pPr marL="285750" indent="-285750">
              <a:buFont typeface="Wingdings" pitchFamily="2" charset="2"/>
              <a:buChar char="§"/>
            </a:pPr>
            <a:r>
              <a:rPr lang="en-US" sz="1200" dirty="0" smtClean="0"/>
              <a:t>What is our goal for improvement?</a:t>
            </a:r>
          </a:p>
          <a:p>
            <a:pPr marL="285750" indent="-285750">
              <a:buFont typeface="Wingdings" pitchFamily="2" charset="2"/>
              <a:buChar char="§"/>
            </a:pPr>
            <a:r>
              <a:rPr lang="en-US" sz="1200" dirty="0" smtClean="0"/>
              <a:t>How are we going to address the problem?</a:t>
            </a:r>
          </a:p>
          <a:p>
            <a:pPr marL="285750" indent="-285750">
              <a:buFont typeface="Wingdings" pitchFamily="2" charset="2"/>
              <a:buChar char="§"/>
            </a:pPr>
            <a:r>
              <a:rPr lang="en-US" sz="1200" dirty="0" smtClean="0"/>
              <a:t>Was </a:t>
            </a:r>
            <a:r>
              <a:rPr lang="en-US" sz="1200" dirty="0"/>
              <a:t>solution implemented with </a:t>
            </a:r>
            <a:r>
              <a:rPr lang="en-US" sz="1200" dirty="0" smtClean="0"/>
              <a:t>fidelity?</a:t>
            </a:r>
          </a:p>
          <a:p>
            <a:pPr marL="285750" indent="-285750">
              <a:buFont typeface="Wingdings" pitchFamily="2" charset="2"/>
              <a:buChar char="§"/>
            </a:pPr>
            <a:r>
              <a:rPr lang="en-US" sz="1200" dirty="0" smtClean="0"/>
              <a:t>Was </a:t>
            </a:r>
            <a:r>
              <a:rPr lang="en-US" sz="1200" dirty="0"/>
              <a:t>desired goal </a:t>
            </a:r>
            <a:r>
              <a:rPr lang="en-US" sz="1200" dirty="0" smtClean="0"/>
              <a:t>achieved?</a:t>
            </a:r>
          </a:p>
          <a:p>
            <a:pPr marL="285750" indent="-285750">
              <a:buFont typeface="Wingdings" pitchFamily="2" charset="2"/>
              <a:buChar char="§"/>
            </a:pPr>
            <a:r>
              <a:rPr lang="en-US" sz="1200" dirty="0" smtClean="0"/>
              <a:t>Has </a:t>
            </a:r>
            <a:r>
              <a:rPr lang="en-US" sz="1200" dirty="0"/>
              <a:t>the problem been solved</a:t>
            </a:r>
            <a:r>
              <a:rPr lang="en-US" sz="1200" dirty="0" smtClean="0"/>
              <a:t>?</a:t>
            </a:r>
            <a:endParaRPr lang="en-US" sz="1200" dirty="0"/>
          </a:p>
        </p:txBody>
      </p:sp>
    </p:spTree>
    <p:extLst>
      <p:ext uri="{BB962C8B-B14F-4D97-AF65-F5344CB8AC3E}">
        <p14:creationId xmlns:p14="http://schemas.microsoft.com/office/powerpoint/2010/main" val="289065831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2400" y="3060680"/>
            <a:ext cx="8534400" cy="2585323"/>
          </a:xfrm>
          <a:prstGeom prst="rect">
            <a:avLst/>
          </a:prstGeom>
          <a:noFill/>
        </p:spPr>
        <p:txBody>
          <a:bodyPr wrap="square" rtlCol="0">
            <a:spAutoFit/>
          </a:bodyPr>
          <a:lstStyle/>
          <a:p>
            <a:pPr algn="r"/>
            <a:r>
              <a:rPr lang="en-US" b="1" dirty="0" smtClean="0"/>
              <a:t>A Blueprint for Change</a:t>
            </a:r>
          </a:p>
          <a:p>
            <a:r>
              <a:rPr lang="en-US" dirty="0" smtClean="0"/>
              <a:t>Two </a:t>
            </a:r>
            <a:r>
              <a:rPr lang="en-US" dirty="0"/>
              <a:t>major suggestions which constitute my attempt at </a:t>
            </a:r>
            <a:r>
              <a:rPr lang="en-US" dirty="0" smtClean="0"/>
              <a:t>a blueprint </a:t>
            </a:r>
            <a:r>
              <a:rPr lang="en-US" dirty="0"/>
              <a:t>for change are developed below. </a:t>
            </a:r>
            <a:r>
              <a:rPr lang="en-US" dirty="0">
                <a:solidFill>
                  <a:srgbClr val="FF0000"/>
                </a:solidFill>
              </a:rPr>
              <a:t>First, a fairly </a:t>
            </a:r>
            <a:r>
              <a:rPr lang="en-US" dirty="0" smtClean="0">
                <a:solidFill>
                  <a:srgbClr val="FF0000"/>
                </a:solidFill>
              </a:rPr>
              <a:t>radical departure </a:t>
            </a:r>
            <a:r>
              <a:rPr lang="en-US" dirty="0">
                <a:solidFill>
                  <a:srgbClr val="FF0000"/>
                </a:solidFill>
              </a:rPr>
              <a:t>from conventional methods will be </a:t>
            </a:r>
            <a:r>
              <a:rPr lang="en-US" dirty="0" smtClean="0">
                <a:solidFill>
                  <a:srgbClr val="FF0000"/>
                </a:solidFill>
              </a:rPr>
              <a:t>proposed in </a:t>
            </a:r>
            <a:r>
              <a:rPr lang="en-US" dirty="0">
                <a:solidFill>
                  <a:srgbClr val="FF0000"/>
                </a:solidFill>
              </a:rPr>
              <a:t>procedures for diagnosing, placing, and teaching </a:t>
            </a:r>
            <a:r>
              <a:rPr lang="en-US" dirty="0" smtClean="0">
                <a:solidFill>
                  <a:srgbClr val="FF0000"/>
                </a:solidFill>
              </a:rPr>
              <a:t>children with </a:t>
            </a:r>
            <a:r>
              <a:rPr lang="en-US" dirty="0">
                <a:solidFill>
                  <a:srgbClr val="FF0000"/>
                </a:solidFill>
              </a:rPr>
              <a:t>mild learning difficulties. Second, a proposal for </a:t>
            </a:r>
            <a:r>
              <a:rPr lang="en-US" dirty="0" smtClean="0">
                <a:solidFill>
                  <a:srgbClr val="FF0000"/>
                </a:solidFill>
              </a:rPr>
              <a:t>curriculum revision </a:t>
            </a:r>
            <a:r>
              <a:rPr lang="en-US" dirty="0">
                <a:solidFill>
                  <a:srgbClr val="FF0000"/>
                </a:solidFill>
              </a:rPr>
              <a:t>will be sketched out. </a:t>
            </a:r>
            <a:r>
              <a:rPr lang="en-US" dirty="0"/>
              <a:t>These are intended as </a:t>
            </a:r>
            <a:r>
              <a:rPr lang="en-US" dirty="0" smtClean="0"/>
              <a:t>proposals which </a:t>
            </a:r>
            <a:r>
              <a:rPr lang="en-US" dirty="0"/>
              <a:t>should be examined, studied, and tested. </a:t>
            </a:r>
            <a:r>
              <a:rPr lang="en-US" dirty="0" smtClean="0"/>
              <a:t>What is </a:t>
            </a:r>
            <a:r>
              <a:rPr lang="en-US" dirty="0"/>
              <a:t>needed are programs based on scientific evidence of </a:t>
            </a:r>
            <a:r>
              <a:rPr lang="en-US" dirty="0" smtClean="0"/>
              <a:t>worth and </a:t>
            </a:r>
            <a:r>
              <a:rPr lang="en-US" dirty="0"/>
              <a:t>not more of those founded on philosophy, tradition, </a:t>
            </a:r>
            <a:r>
              <a:rPr lang="en-US" dirty="0" smtClean="0"/>
              <a:t>and expediency.</a:t>
            </a:r>
          </a:p>
          <a:p>
            <a:pPr algn="r"/>
            <a:r>
              <a:rPr lang="en-US" dirty="0" smtClean="0"/>
              <a:t>(Dunn, 1968, p. 11)</a:t>
            </a:r>
            <a:endParaRPr lang="en-US" dirty="0"/>
          </a:p>
        </p:txBody>
      </p:sp>
      <p:sp>
        <p:nvSpPr>
          <p:cNvPr id="7" name="TextBox 6"/>
          <p:cNvSpPr txBox="1"/>
          <p:nvPr/>
        </p:nvSpPr>
        <p:spPr>
          <a:xfrm>
            <a:off x="3962400" y="609600"/>
            <a:ext cx="4191000" cy="1600438"/>
          </a:xfrm>
          <a:prstGeom prst="rect">
            <a:avLst/>
          </a:prstGeom>
          <a:noFill/>
        </p:spPr>
        <p:txBody>
          <a:bodyPr wrap="square" rtlCol="0">
            <a:spAutoFit/>
          </a:bodyPr>
          <a:lstStyle/>
          <a:p>
            <a:pPr algn="r"/>
            <a:r>
              <a:rPr lang="en-US" b="1" dirty="0"/>
              <a:t>Team-Initiated Problem Solving</a:t>
            </a:r>
          </a:p>
          <a:p>
            <a:pPr marL="285750" indent="-285750">
              <a:buFont typeface="Wingdings" pitchFamily="2" charset="2"/>
              <a:buChar char="§"/>
            </a:pPr>
            <a:r>
              <a:rPr lang="en-US" sz="1200" dirty="0" smtClean="0"/>
              <a:t>Do we have a problem?</a:t>
            </a:r>
          </a:p>
          <a:p>
            <a:pPr marL="285750" indent="-285750">
              <a:buFont typeface="Wingdings" pitchFamily="2" charset="2"/>
              <a:buChar char="§"/>
            </a:pPr>
            <a:r>
              <a:rPr lang="en-US" sz="1600" dirty="0" smtClean="0">
                <a:solidFill>
                  <a:srgbClr val="FF0000"/>
                </a:solidFill>
              </a:rPr>
              <a:t>What is our goal for improvement?</a:t>
            </a:r>
          </a:p>
          <a:p>
            <a:pPr marL="285750" indent="-285750">
              <a:buFont typeface="Wingdings" pitchFamily="2" charset="2"/>
              <a:buChar char="§"/>
            </a:pPr>
            <a:r>
              <a:rPr lang="en-US" sz="1600" dirty="0" smtClean="0">
                <a:solidFill>
                  <a:srgbClr val="FF0000"/>
                </a:solidFill>
              </a:rPr>
              <a:t>How are we going to address the problem?</a:t>
            </a:r>
          </a:p>
          <a:p>
            <a:pPr marL="285750" indent="-285750">
              <a:buFont typeface="Wingdings" pitchFamily="2" charset="2"/>
              <a:buChar char="§"/>
            </a:pPr>
            <a:r>
              <a:rPr lang="en-US" sz="1200" dirty="0" smtClean="0"/>
              <a:t>Was </a:t>
            </a:r>
            <a:r>
              <a:rPr lang="en-US" sz="1200" dirty="0"/>
              <a:t>solution implemented with </a:t>
            </a:r>
            <a:r>
              <a:rPr lang="en-US" sz="1200" dirty="0" smtClean="0"/>
              <a:t>fidelity?</a:t>
            </a:r>
          </a:p>
          <a:p>
            <a:pPr marL="285750" indent="-285750">
              <a:buFont typeface="Wingdings" pitchFamily="2" charset="2"/>
              <a:buChar char="§"/>
            </a:pPr>
            <a:r>
              <a:rPr lang="en-US" sz="1200" dirty="0" smtClean="0"/>
              <a:t>Was </a:t>
            </a:r>
            <a:r>
              <a:rPr lang="en-US" sz="1200" dirty="0"/>
              <a:t>desired goal </a:t>
            </a:r>
            <a:r>
              <a:rPr lang="en-US" sz="1200" dirty="0" smtClean="0"/>
              <a:t>achieved?</a:t>
            </a:r>
          </a:p>
          <a:p>
            <a:pPr marL="285750" indent="-285750">
              <a:buFont typeface="Wingdings" pitchFamily="2" charset="2"/>
              <a:buChar char="§"/>
            </a:pPr>
            <a:r>
              <a:rPr lang="en-US" sz="1200" dirty="0" smtClean="0"/>
              <a:t>Has </a:t>
            </a:r>
            <a:r>
              <a:rPr lang="en-US" sz="1200" dirty="0"/>
              <a:t>the problem been solved</a:t>
            </a:r>
            <a:r>
              <a:rPr lang="en-US" sz="1200" dirty="0" smtClean="0"/>
              <a:t>?</a:t>
            </a:r>
            <a:endParaRPr lang="en-US" sz="1200" dirty="0"/>
          </a:p>
        </p:txBody>
      </p:sp>
    </p:spTree>
    <p:extLst>
      <p:ext uri="{BB962C8B-B14F-4D97-AF65-F5344CB8AC3E}">
        <p14:creationId xmlns:p14="http://schemas.microsoft.com/office/powerpoint/2010/main" val="121620441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2400" y="3048000"/>
            <a:ext cx="8763000" cy="3416320"/>
          </a:xfrm>
          <a:prstGeom prst="rect">
            <a:avLst/>
          </a:prstGeom>
          <a:noFill/>
        </p:spPr>
        <p:txBody>
          <a:bodyPr wrap="square" rtlCol="0">
            <a:spAutoFit/>
          </a:bodyPr>
          <a:lstStyle/>
          <a:p>
            <a:pPr algn="r"/>
            <a:r>
              <a:rPr lang="en-US" b="1" dirty="0" smtClean="0"/>
              <a:t>A Blueprint for Change [</a:t>
            </a:r>
            <a:r>
              <a:rPr lang="en-US" b="1" dirty="0" smtClean="0">
                <a:solidFill>
                  <a:srgbClr val="FF0000"/>
                </a:solidFill>
              </a:rPr>
              <a:t>Largely Unrealized</a:t>
            </a:r>
            <a:r>
              <a:rPr lang="en-US" b="1" dirty="0" smtClean="0"/>
              <a:t>]</a:t>
            </a:r>
          </a:p>
          <a:p>
            <a:pPr algn="r"/>
            <a:endParaRPr lang="en-US" b="1" dirty="0" smtClean="0"/>
          </a:p>
          <a:p>
            <a:pPr marL="285750" indent="-285750">
              <a:buFont typeface="Wingdings" pitchFamily="2" charset="2"/>
              <a:buChar char="§"/>
            </a:pPr>
            <a:r>
              <a:rPr lang="en-US" dirty="0" smtClean="0"/>
              <a:t>Legal challenges and professional “concerns about bias in testing led to </a:t>
            </a:r>
            <a:r>
              <a:rPr lang="en-US" i="1" dirty="0" smtClean="0">
                <a:solidFill>
                  <a:srgbClr val="FF0000"/>
                </a:solidFill>
              </a:rPr>
              <a:t>a profusion of research </a:t>
            </a:r>
            <a:r>
              <a:rPr lang="en-US" dirty="0" smtClean="0"/>
              <a:t>in the 1970s and early 1980s…” (Skiba et al., 2008, p. 266, emphasis added).</a:t>
            </a:r>
          </a:p>
          <a:p>
            <a:pPr marL="742950" lvl="1" indent="-285750">
              <a:buFont typeface="Wingdings" pitchFamily="2" charset="2"/>
              <a:buChar char="§"/>
            </a:pPr>
            <a:r>
              <a:rPr lang="en-US" dirty="0" smtClean="0"/>
              <a:t>Task forces, commissions, and blue-ribbon panels documented problem and proposed solutions with little indication of how to follow them or how to decide if they were evaluated with fidelity, or whether desired goals were achieved.</a:t>
            </a:r>
          </a:p>
          <a:p>
            <a:pPr marL="742950" lvl="1" indent="-285750">
              <a:buFont typeface="Wingdings" pitchFamily="2" charset="2"/>
              <a:buChar char="§"/>
            </a:pPr>
            <a:r>
              <a:rPr lang="en-US" dirty="0" smtClean="0"/>
              <a:t>We did not treat disproportionality as a problem we wanted to solve.</a:t>
            </a:r>
          </a:p>
          <a:p>
            <a:pPr marL="742950" lvl="1" indent="-285750">
              <a:buFont typeface="Wingdings" pitchFamily="2" charset="2"/>
              <a:buChar char="§"/>
            </a:pPr>
            <a:r>
              <a:rPr lang="en-US" dirty="0" smtClean="0"/>
              <a:t>We did treat it as a problem we wanted to admire (i.e., observe, panel, and report).</a:t>
            </a:r>
          </a:p>
          <a:p>
            <a:pPr marL="1200150" lvl="2" indent="-285750">
              <a:buFont typeface="Wingdings" pitchFamily="2" charset="2"/>
              <a:buChar char="§"/>
            </a:pPr>
            <a:r>
              <a:rPr lang="en-US" dirty="0" smtClean="0"/>
              <a:t>Focus on documenting causes without solutions.</a:t>
            </a:r>
          </a:p>
          <a:p>
            <a:pPr marL="1200150" lvl="2" indent="-285750">
              <a:buFont typeface="Wingdings" pitchFamily="2" charset="2"/>
              <a:buChar char="§"/>
            </a:pPr>
            <a:r>
              <a:rPr lang="en-US" dirty="0" smtClean="0"/>
              <a:t>Focus on documenting barriers to change without addressing them.</a:t>
            </a:r>
          </a:p>
          <a:p>
            <a:pPr marL="1200150" lvl="2" indent="-285750">
              <a:buFont typeface="Wingdings" pitchFamily="2" charset="2"/>
              <a:buChar char="§"/>
            </a:pPr>
            <a:endParaRPr lang="en-US" dirty="0"/>
          </a:p>
        </p:txBody>
      </p:sp>
      <p:sp>
        <p:nvSpPr>
          <p:cNvPr id="6" name="TextBox 5"/>
          <p:cNvSpPr txBox="1"/>
          <p:nvPr/>
        </p:nvSpPr>
        <p:spPr>
          <a:xfrm>
            <a:off x="4038600" y="685800"/>
            <a:ext cx="4191000" cy="1723549"/>
          </a:xfrm>
          <a:prstGeom prst="rect">
            <a:avLst/>
          </a:prstGeom>
          <a:noFill/>
        </p:spPr>
        <p:txBody>
          <a:bodyPr wrap="square" rtlCol="0">
            <a:spAutoFit/>
          </a:bodyPr>
          <a:lstStyle/>
          <a:p>
            <a:pPr algn="r"/>
            <a:r>
              <a:rPr lang="en-US" b="1" dirty="0"/>
              <a:t>Team-Initiated Problem Solving</a:t>
            </a:r>
          </a:p>
          <a:p>
            <a:pPr marL="285750" indent="-285750">
              <a:buFont typeface="Wingdings" pitchFamily="2" charset="2"/>
              <a:buChar char="§"/>
            </a:pPr>
            <a:r>
              <a:rPr lang="en-US" sz="1200" dirty="0" smtClean="0"/>
              <a:t>Do we have a problem?</a:t>
            </a:r>
          </a:p>
          <a:p>
            <a:pPr marL="285750" indent="-285750">
              <a:buFont typeface="Wingdings" pitchFamily="2" charset="2"/>
              <a:buChar char="§"/>
            </a:pPr>
            <a:r>
              <a:rPr lang="en-US" sz="1200" dirty="0" smtClean="0"/>
              <a:t>What is our goal for improvement?</a:t>
            </a:r>
          </a:p>
          <a:p>
            <a:pPr marL="285750" indent="-285750">
              <a:buFont typeface="Wingdings" pitchFamily="2" charset="2"/>
              <a:buChar char="§"/>
            </a:pPr>
            <a:r>
              <a:rPr lang="en-US" sz="1600" dirty="0" smtClean="0">
                <a:solidFill>
                  <a:srgbClr val="FF0000"/>
                </a:solidFill>
              </a:rPr>
              <a:t>How are we going to address the problem?</a:t>
            </a:r>
          </a:p>
          <a:p>
            <a:pPr marL="285750" indent="-285750">
              <a:buFont typeface="Wingdings" pitchFamily="2" charset="2"/>
              <a:buChar char="§"/>
            </a:pPr>
            <a:r>
              <a:rPr lang="en-US" sz="1600" dirty="0" smtClean="0">
                <a:solidFill>
                  <a:srgbClr val="FF0000"/>
                </a:solidFill>
              </a:rPr>
              <a:t>Was </a:t>
            </a:r>
            <a:r>
              <a:rPr lang="en-US" sz="1600" dirty="0">
                <a:solidFill>
                  <a:srgbClr val="FF0000"/>
                </a:solidFill>
              </a:rPr>
              <a:t>solution implemented with </a:t>
            </a:r>
            <a:r>
              <a:rPr lang="en-US" sz="1600" dirty="0" smtClean="0">
                <a:solidFill>
                  <a:srgbClr val="FF0000"/>
                </a:solidFill>
              </a:rPr>
              <a:t>fidelity?</a:t>
            </a:r>
          </a:p>
          <a:p>
            <a:pPr marL="285750" indent="-285750">
              <a:buFont typeface="Wingdings" pitchFamily="2" charset="2"/>
              <a:buChar char="§"/>
            </a:pPr>
            <a:r>
              <a:rPr lang="en-US" sz="1600" dirty="0" smtClean="0">
                <a:solidFill>
                  <a:srgbClr val="FF0000"/>
                </a:solidFill>
              </a:rPr>
              <a:t>Was </a:t>
            </a:r>
            <a:r>
              <a:rPr lang="en-US" sz="1600" dirty="0">
                <a:solidFill>
                  <a:srgbClr val="FF0000"/>
                </a:solidFill>
              </a:rPr>
              <a:t>desired goal </a:t>
            </a:r>
            <a:r>
              <a:rPr lang="en-US" sz="1600" dirty="0" smtClean="0">
                <a:solidFill>
                  <a:srgbClr val="FF0000"/>
                </a:solidFill>
              </a:rPr>
              <a:t>achieved?</a:t>
            </a:r>
          </a:p>
          <a:p>
            <a:pPr marL="285750" indent="-285750">
              <a:buFont typeface="Wingdings" pitchFamily="2" charset="2"/>
              <a:buChar char="§"/>
            </a:pPr>
            <a:r>
              <a:rPr lang="en-US" sz="1200" dirty="0" smtClean="0"/>
              <a:t>Has </a:t>
            </a:r>
            <a:r>
              <a:rPr lang="en-US" sz="1200" dirty="0"/>
              <a:t>the problem been solved</a:t>
            </a:r>
            <a:r>
              <a:rPr lang="en-US" sz="1200" dirty="0" smtClean="0"/>
              <a:t>?</a:t>
            </a:r>
            <a:endParaRPr lang="en-US" sz="1200" dirty="0"/>
          </a:p>
        </p:txBody>
      </p:sp>
    </p:spTree>
    <p:extLst>
      <p:ext uri="{BB962C8B-B14F-4D97-AF65-F5344CB8AC3E}">
        <p14:creationId xmlns:p14="http://schemas.microsoft.com/office/powerpoint/2010/main" val="142248249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09600" y="2305883"/>
            <a:ext cx="8382000" cy="4247317"/>
          </a:xfrm>
          <a:prstGeom prst="rect">
            <a:avLst/>
          </a:prstGeom>
          <a:noFill/>
        </p:spPr>
        <p:txBody>
          <a:bodyPr wrap="square" rtlCol="0">
            <a:spAutoFit/>
          </a:bodyPr>
          <a:lstStyle/>
          <a:p>
            <a:pPr algn="r"/>
            <a:r>
              <a:rPr lang="en-US" b="1" dirty="0" smtClean="0"/>
              <a:t>A Blueprint for Change [Largely Unrealized]</a:t>
            </a:r>
          </a:p>
          <a:p>
            <a:pPr algn="r"/>
            <a:r>
              <a:rPr lang="en-US" i="1" dirty="0" smtClean="0"/>
              <a:t>Disproportionality “Must” List</a:t>
            </a:r>
          </a:p>
          <a:p>
            <a:endParaRPr lang="en-US" dirty="0" smtClean="0"/>
          </a:p>
          <a:p>
            <a:pPr marL="285750" indent="-285750">
              <a:buFont typeface="Wingdings" pitchFamily="2" charset="2"/>
              <a:buChar char="§"/>
            </a:pPr>
            <a:r>
              <a:rPr lang="en-US" dirty="0">
                <a:solidFill>
                  <a:srgbClr val="FF0000"/>
                </a:solidFill>
              </a:rPr>
              <a:t>Policy pressure to address the problem increased with the inclusion of provisions concerning disproportionality in the original (1997) and reauthorized (2004) IDEAs</a:t>
            </a:r>
            <a:r>
              <a:rPr lang="en-US" dirty="0"/>
              <a:t>. </a:t>
            </a:r>
            <a:endParaRPr lang="en-US" dirty="0" smtClean="0"/>
          </a:p>
          <a:p>
            <a:pPr marL="742950" lvl="1" indent="-285750">
              <a:buFont typeface="Wingdings" pitchFamily="2" charset="2"/>
              <a:buChar char="§"/>
            </a:pPr>
            <a:r>
              <a:rPr lang="en-US" dirty="0" smtClean="0"/>
              <a:t>Guidance uninhibited by reason.</a:t>
            </a:r>
          </a:p>
          <a:p>
            <a:pPr marL="742950" lvl="1" indent="-285750">
              <a:buFont typeface="Wingdings" pitchFamily="2" charset="2"/>
              <a:buChar char="§"/>
            </a:pPr>
            <a:r>
              <a:rPr lang="en-US" dirty="0" smtClean="0"/>
              <a:t>Directives unburdened by accountability.</a:t>
            </a:r>
            <a:endParaRPr lang="en-US" dirty="0"/>
          </a:p>
          <a:p>
            <a:r>
              <a:rPr lang="en-US" dirty="0" smtClean="0"/>
              <a:t>IDEAs direct that states must</a:t>
            </a:r>
          </a:p>
          <a:p>
            <a:pPr marL="285750" indent="-285750">
              <a:buFont typeface="Courier New" pitchFamily="49" charset="0"/>
              <a:buChar char="o"/>
            </a:pPr>
            <a:r>
              <a:rPr lang="en-US" dirty="0" smtClean="0"/>
              <a:t>have policies and procedures in place to </a:t>
            </a:r>
            <a:r>
              <a:rPr lang="en-US" dirty="0" smtClean="0">
                <a:solidFill>
                  <a:srgbClr val="FF0000"/>
                </a:solidFill>
              </a:rPr>
              <a:t>prevent</a:t>
            </a:r>
            <a:r>
              <a:rPr lang="en-US" dirty="0" smtClean="0"/>
              <a:t> inappropriate identification</a:t>
            </a:r>
            <a:r>
              <a:rPr lang="en-US" dirty="0"/>
              <a:t> </a:t>
            </a:r>
            <a:r>
              <a:rPr lang="en-US" dirty="0" smtClean="0"/>
              <a:t>or representation </a:t>
            </a:r>
            <a:r>
              <a:rPr lang="en-US" dirty="0"/>
              <a:t>by </a:t>
            </a:r>
            <a:r>
              <a:rPr lang="en-US" dirty="0" smtClean="0"/>
              <a:t>race; </a:t>
            </a:r>
          </a:p>
          <a:p>
            <a:pPr marL="285750" indent="-285750">
              <a:buFont typeface="Courier New" pitchFamily="49" charset="0"/>
              <a:buChar char="o"/>
            </a:pPr>
            <a:r>
              <a:rPr lang="en-US" dirty="0">
                <a:solidFill>
                  <a:srgbClr val="FF0000"/>
                </a:solidFill>
              </a:rPr>
              <a:t>monitor local education agencies using quantifiable indicators</a:t>
            </a:r>
            <a:r>
              <a:rPr lang="en-US" dirty="0"/>
              <a:t>; </a:t>
            </a:r>
            <a:endParaRPr lang="en-US" dirty="0" smtClean="0"/>
          </a:p>
          <a:p>
            <a:pPr marL="285750" indent="-285750">
              <a:buFont typeface="Courier New" pitchFamily="49" charset="0"/>
              <a:buChar char="o"/>
            </a:pPr>
            <a:r>
              <a:rPr lang="en-US" dirty="0" smtClean="0">
                <a:solidFill>
                  <a:srgbClr val="FF0000"/>
                </a:solidFill>
              </a:rPr>
              <a:t>collect </a:t>
            </a:r>
            <a:r>
              <a:rPr lang="en-US" dirty="0">
                <a:solidFill>
                  <a:srgbClr val="FF0000"/>
                </a:solidFill>
              </a:rPr>
              <a:t>and examine </a:t>
            </a:r>
            <a:r>
              <a:rPr lang="en-US" dirty="0" smtClean="0">
                <a:solidFill>
                  <a:srgbClr val="FF0000"/>
                </a:solidFill>
              </a:rPr>
              <a:t>data to determine </a:t>
            </a:r>
            <a:r>
              <a:rPr lang="en-US" dirty="0">
                <a:solidFill>
                  <a:srgbClr val="FF0000"/>
                </a:solidFill>
              </a:rPr>
              <a:t>if significant disproportionality </a:t>
            </a:r>
            <a:r>
              <a:rPr lang="en-US" dirty="0" smtClean="0">
                <a:solidFill>
                  <a:srgbClr val="FF0000"/>
                </a:solidFill>
              </a:rPr>
              <a:t>is </a:t>
            </a:r>
            <a:r>
              <a:rPr lang="en-US" dirty="0">
                <a:solidFill>
                  <a:srgbClr val="FF0000"/>
                </a:solidFill>
              </a:rPr>
              <a:t>occurring </a:t>
            </a:r>
            <a:r>
              <a:rPr lang="en-US" dirty="0" smtClean="0"/>
              <a:t>; </a:t>
            </a:r>
            <a:endParaRPr lang="en-US" dirty="0"/>
          </a:p>
          <a:p>
            <a:pPr marL="285750" indent="-285750">
              <a:buFont typeface="Courier New" pitchFamily="49" charset="0"/>
              <a:buChar char="o"/>
            </a:pPr>
            <a:r>
              <a:rPr lang="en-US" dirty="0">
                <a:solidFill>
                  <a:srgbClr val="FF0000"/>
                </a:solidFill>
              </a:rPr>
              <a:t>disaggregate data on suspension and expulsion rates by race and ethnicity</a:t>
            </a:r>
            <a:r>
              <a:rPr lang="en-US" dirty="0"/>
              <a:t>; </a:t>
            </a:r>
            <a:r>
              <a:rPr lang="en-US" dirty="0" smtClean="0"/>
              <a:t>and, </a:t>
            </a:r>
          </a:p>
          <a:p>
            <a:pPr marL="285750" indent="-285750">
              <a:buFont typeface="Courier New" pitchFamily="49" charset="0"/>
              <a:buChar char="o"/>
            </a:pPr>
            <a:r>
              <a:rPr lang="en-US" dirty="0" smtClean="0"/>
              <a:t>provide </a:t>
            </a:r>
            <a:r>
              <a:rPr lang="en-US" dirty="0"/>
              <a:t>for a review and, if </a:t>
            </a:r>
            <a:r>
              <a:rPr lang="en-US" dirty="0" smtClean="0"/>
              <a:t>appropriate, revision </a:t>
            </a:r>
            <a:r>
              <a:rPr lang="en-US" dirty="0"/>
              <a:t>of policies, practices, and </a:t>
            </a:r>
            <a:r>
              <a:rPr lang="en-US" dirty="0" smtClean="0"/>
              <a:t>procedures (cf. Dunn’s  blueprint /curriculum revision dream).</a:t>
            </a:r>
          </a:p>
        </p:txBody>
      </p:sp>
      <p:sp>
        <p:nvSpPr>
          <p:cNvPr id="6" name="TextBox 5"/>
          <p:cNvSpPr txBox="1"/>
          <p:nvPr/>
        </p:nvSpPr>
        <p:spPr>
          <a:xfrm>
            <a:off x="4038600" y="638651"/>
            <a:ext cx="4191000" cy="1723549"/>
          </a:xfrm>
          <a:prstGeom prst="rect">
            <a:avLst/>
          </a:prstGeom>
          <a:noFill/>
        </p:spPr>
        <p:txBody>
          <a:bodyPr wrap="square" rtlCol="0">
            <a:spAutoFit/>
          </a:bodyPr>
          <a:lstStyle/>
          <a:p>
            <a:pPr algn="r"/>
            <a:r>
              <a:rPr lang="en-US" b="1" dirty="0"/>
              <a:t>Team-Initiated Problem Solving</a:t>
            </a:r>
          </a:p>
          <a:p>
            <a:pPr marL="285750" indent="-285750">
              <a:buFont typeface="Wingdings" pitchFamily="2" charset="2"/>
              <a:buChar char="§"/>
            </a:pPr>
            <a:r>
              <a:rPr lang="en-US" sz="1200" dirty="0" smtClean="0"/>
              <a:t>Do we have a problem?</a:t>
            </a:r>
          </a:p>
          <a:p>
            <a:pPr marL="285750" indent="-285750">
              <a:buFont typeface="Wingdings" pitchFamily="2" charset="2"/>
              <a:buChar char="§"/>
            </a:pPr>
            <a:r>
              <a:rPr lang="en-US" sz="1200" dirty="0" smtClean="0"/>
              <a:t>What is our goal for improvement?</a:t>
            </a:r>
          </a:p>
          <a:p>
            <a:pPr marL="285750" indent="-285750">
              <a:buFont typeface="Wingdings" pitchFamily="2" charset="2"/>
              <a:buChar char="§"/>
            </a:pPr>
            <a:r>
              <a:rPr lang="en-US" sz="1600" dirty="0" smtClean="0">
                <a:solidFill>
                  <a:srgbClr val="FF0000"/>
                </a:solidFill>
              </a:rPr>
              <a:t>How are we going to address the problem?</a:t>
            </a:r>
          </a:p>
          <a:p>
            <a:pPr marL="285750" indent="-285750">
              <a:buFont typeface="Wingdings" pitchFamily="2" charset="2"/>
              <a:buChar char="§"/>
            </a:pPr>
            <a:r>
              <a:rPr lang="en-US" sz="1600" dirty="0" smtClean="0">
                <a:solidFill>
                  <a:srgbClr val="FF0000"/>
                </a:solidFill>
              </a:rPr>
              <a:t>Was </a:t>
            </a:r>
            <a:r>
              <a:rPr lang="en-US" sz="1600" dirty="0">
                <a:solidFill>
                  <a:srgbClr val="FF0000"/>
                </a:solidFill>
              </a:rPr>
              <a:t>solution implemented with </a:t>
            </a:r>
            <a:r>
              <a:rPr lang="en-US" sz="1600" dirty="0" smtClean="0">
                <a:solidFill>
                  <a:srgbClr val="FF0000"/>
                </a:solidFill>
              </a:rPr>
              <a:t>fidelity?</a:t>
            </a:r>
          </a:p>
          <a:p>
            <a:pPr marL="285750" indent="-285750">
              <a:buFont typeface="Wingdings" pitchFamily="2" charset="2"/>
              <a:buChar char="§"/>
            </a:pPr>
            <a:r>
              <a:rPr lang="en-US" sz="1600" dirty="0" smtClean="0">
                <a:solidFill>
                  <a:srgbClr val="FF0000"/>
                </a:solidFill>
              </a:rPr>
              <a:t>Was </a:t>
            </a:r>
            <a:r>
              <a:rPr lang="en-US" sz="1600" dirty="0">
                <a:solidFill>
                  <a:srgbClr val="FF0000"/>
                </a:solidFill>
              </a:rPr>
              <a:t>desired goal </a:t>
            </a:r>
            <a:r>
              <a:rPr lang="en-US" sz="1600" dirty="0" smtClean="0">
                <a:solidFill>
                  <a:srgbClr val="FF0000"/>
                </a:solidFill>
              </a:rPr>
              <a:t>achieved?</a:t>
            </a:r>
          </a:p>
          <a:p>
            <a:pPr marL="285750" indent="-285750">
              <a:buFont typeface="Wingdings" pitchFamily="2" charset="2"/>
              <a:buChar char="§"/>
            </a:pPr>
            <a:r>
              <a:rPr lang="en-US" sz="1200" dirty="0" smtClean="0"/>
              <a:t>Has </a:t>
            </a:r>
            <a:r>
              <a:rPr lang="en-US" sz="1200" dirty="0"/>
              <a:t>the problem been solved</a:t>
            </a:r>
            <a:r>
              <a:rPr lang="en-US" sz="1200" dirty="0" smtClean="0"/>
              <a:t>?</a:t>
            </a:r>
            <a:endParaRPr lang="en-US" sz="1200" dirty="0"/>
          </a:p>
        </p:txBody>
      </p:sp>
    </p:spTree>
    <p:extLst>
      <p:ext uri="{BB962C8B-B14F-4D97-AF65-F5344CB8AC3E}">
        <p14:creationId xmlns:p14="http://schemas.microsoft.com/office/powerpoint/2010/main" val="100028213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2400" y="3048000"/>
            <a:ext cx="8610600" cy="2031325"/>
          </a:xfrm>
          <a:prstGeom prst="rect">
            <a:avLst/>
          </a:prstGeom>
          <a:noFill/>
        </p:spPr>
        <p:txBody>
          <a:bodyPr wrap="square" rtlCol="0">
            <a:spAutoFit/>
          </a:bodyPr>
          <a:lstStyle/>
          <a:p>
            <a:pPr algn="r"/>
            <a:r>
              <a:rPr lang="en-US" b="1" dirty="0" smtClean="0"/>
              <a:t>A Blueprint for Change [</a:t>
            </a:r>
            <a:r>
              <a:rPr lang="en-US" b="1" dirty="0" smtClean="0">
                <a:solidFill>
                  <a:srgbClr val="FF0000"/>
                </a:solidFill>
              </a:rPr>
              <a:t>Largely Unrealized</a:t>
            </a:r>
            <a:r>
              <a:rPr lang="en-US" b="1" dirty="0" smtClean="0"/>
              <a:t>]</a:t>
            </a:r>
          </a:p>
          <a:p>
            <a:pPr algn="r"/>
            <a:endParaRPr lang="en-US" b="1" dirty="0" smtClean="0"/>
          </a:p>
          <a:p>
            <a:r>
              <a:rPr lang="en-US" dirty="0" smtClean="0">
                <a:solidFill>
                  <a:srgbClr val="FF0000"/>
                </a:solidFill>
              </a:rPr>
              <a:t>“The disproportionate representation of minority children is among the most critical and enduring problems in the field of special education” (Skiba et al., 2008, p. 264).</a:t>
            </a:r>
          </a:p>
          <a:p>
            <a:endParaRPr lang="en-US" b="1" dirty="0">
              <a:solidFill>
                <a:srgbClr val="FF0000"/>
              </a:solidFill>
            </a:endParaRPr>
          </a:p>
          <a:p>
            <a:r>
              <a:rPr lang="en-US" dirty="0" smtClean="0"/>
              <a:t>Striking </a:t>
            </a:r>
            <a:r>
              <a:rPr lang="en-US" dirty="0"/>
              <a:t>Chicago teachers say </a:t>
            </a:r>
            <a:r>
              <a:rPr lang="en-US" dirty="0" smtClean="0"/>
              <a:t>accountability </a:t>
            </a:r>
            <a:r>
              <a:rPr lang="en-US" dirty="0"/>
              <a:t>unfair because poor kids can't learn</a:t>
            </a:r>
          </a:p>
          <a:p>
            <a:r>
              <a:rPr lang="en-US" dirty="0"/>
              <a:t>'There are too many factors beyond our </a:t>
            </a:r>
            <a:r>
              <a:rPr lang="en-US" dirty="0" smtClean="0"/>
              <a:t>control…'</a:t>
            </a:r>
            <a:r>
              <a:rPr lang="en-US" dirty="0"/>
              <a:t> </a:t>
            </a:r>
            <a:r>
              <a:rPr lang="en-US" dirty="0" smtClean="0"/>
              <a:t>(</a:t>
            </a:r>
            <a:r>
              <a:rPr lang="en-US" dirty="0" err="1" smtClean="0"/>
              <a:t>Velderman</a:t>
            </a:r>
            <a:r>
              <a:rPr lang="en-US" dirty="0" smtClean="0"/>
              <a:t>, 2012)</a:t>
            </a:r>
            <a:endParaRPr lang="en-US" dirty="0"/>
          </a:p>
        </p:txBody>
      </p:sp>
      <p:sp>
        <p:nvSpPr>
          <p:cNvPr id="6" name="TextBox 5"/>
          <p:cNvSpPr txBox="1"/>
          <p:nvPr/>
        </p:nvSpPr>
        <p:spPr>
          <a:xfrm>
            <a:off x="4724400" y="1066800"/>
            <a:ext cx="4191000" cy="1538883"/>
          </a:xfrm>
          <a:prstGeom prst="rect">
            <a:avLst/>
          </a:prstGeom>
          <a:noFill/>
        </p:spPr>
        <p:txBody>
          <a:bodyPr wrap="square" rtlCol="0">
            <a:spAutoFit/>
          </a:bodyPr>
          <a:lstStyle/>
          <a:p>
            <a:pPr algn="r"/>
            <a:r>
              <a:rPr lang="en-US" b="1" dirty="0"/>
              <a:t>Team-Initiated Problem Solving</a:t>
            </a:r>
          </a:p>
          <a:p>
            <a:pPr marL="285750" indent="-285750">
              <a:buFont typeface="Wingdings" pitchFamily="2" charset="2"/>
              <a:buChar char="§"/>
            </a:pPr>
            <a:r>
              <a:rPr lang="en-US" sz="1200" dirty="0" smtClean="0"/>
              <a:t>Do we have a problem?</a:t>
            </a:r>
          </a:p>
          <a:p>
            <a:pPr marL="285750" indent="-285750">
              <a:buFont typeface="Wingdings" pitchFamily="2" charset="2"/>
              <a:buChar char="§"/>
            </a:pPr>
            <a:r>
              <a:rPr lang="en-US" sz="1200" dirty="0" smtClean="0"/>
              <a:t>What is our goal for improvement?</a:t>
            </a:r>
          </a:p>
          <a:p>
            <a:pPr marL="285750" indent="-285750">
              <a:buFont typeface="Wingdings" pitchFamily="2" charset="2"/>
              <a:buChar char="§"/>
            </a:pPr>
            <a:r>
              <a:rPr lang="en-US" sz="1200" dirty="0" smtClean="0"/>
              <a:t>How are we going to address the problem?</a:t>
            </a:r>
          </a:p>
          <a:p>
            <a:pPr marL="285750" indent="-285750">
              <a:buFont typeface="Wingdings" pitchFamily="2" charset="2"/>
              <a:buChar char="§"/>
            </a:pPr>
            <a:r>
              <a:rPr lang="en-US" sz="1200" dirty="0" smtClean="0"/>
              <a:t>Was </a:t>
            </a:r>
            <a:r>
              <a:rPr lang="en-US" sz="1200" dirty="0"/>
              <a:t>solution implemented with </a:t>
            </a:r>
            <a:r>
              <a:rPr lang="en-US" sz="1200" dirty="0" smtClean="0"/>
              <a:t>fidelity?</a:t>
            </a:r>
          </a:p>
          <a:p>
            <a:pPr marL="285750" indent="-285750">
              <a:buFont typeface="Wingdings" pitchFamily="2" charset="2"/>
              <a:buChar char="§"/>
            </a:pPr>
            <a:r>
              <a:rPr lang="en-US" sz="1200" dirty="0" smtClean="0"/>
              <a:t>Was </a:t>
            </a:r>
            <a:r>
              <a:rPr lang="en-US" sz="1200" dirty="0"/>
              <a:t>desired goal </a:t>
            </a:r>
            <a:r>
              <a:rPr lang="en-US" sz="1200" dirty="0" smtClean="0"/>
              <a:t>achieved?</a:t>
            </a:r>
          </a:p>
          <a:p>
            <a:pPr marL="285750" indent="-285750">
              <a:buFont typeface="Wingdings" pitchFamily="2" charset="2"/>
              <a:buChar char="§"/>
            </a:pPr>
            <a:r>
              <a:rPr lang="en-US" sz="1600" dirty="0" smtClean="0">
                <a:solidFill>
                  <a:srgbClr val="FF0000"/>
                </a:solidFill>
              </a:rPr>
              <a:t>Has </a:t>
            </a:r>
            <a:r>
              <a:rPr lang="en-US" sz="1600" dirty="0">
                <a:solidFill>
                  <a:srgbClr val="FF0000"/>
                </a:solidFill>
              </a:rPr>
              <a:t>the problem been solved</a:t>
            </a:r>
            <a:r>
              <a:rPr lang="en-US" sz="1600" dirty="0" smtClean="0">
                <a:solidFill>
                  <a:srgbClr val="FF0000"/>
                </a:solidFill>
              </a:rPr>
              <a:t>?</a:t>
            </a:r>
            <a:endParaRPr lang="en-US" sz="1600" dirty="0">
              <a:solidFill>
                <a:srgbClr val="FF0000"/>
              </a:solidFill>
            </a:endParaRPr>
          </a:p>
        </p:txBody>
      </p:sp>
    </p:spTree>
    <p:extLst>
      <p:ext uri="{BB962C8B-B14F-4D97-AF65-F5344CB8AC3E}">
        <p14:creationId xmlns:p14="http://schemas.microsoft.com/office/powerpoint/2010/main" val="255676847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p:nvPr>
            <p:extLst>
              <p:ext uri="{D42A27DB-BD31-4B8C-83A1-F6EECF244321}">
                <p14:modId xmlns:p14="http://schemas.microsoft.com/office/powerpoint/2010/main" val="3488344173"/>
              </p:ext>
            </p:extLst>
          </p:nvPr>
        </p:nvGraphicFramePr>
        <p:xfrm>
          <a:off x="2286000" y="2057400"/>
          <a:ext cx="6705600" cy="3886200"/>
        </p:xfrm>
        <a:graphic>
          <a:graphicData uri="http://schemas.openxmlformats.org/drawingml/2006/chart">
            <c:chart xmlns:c="http://schemas.openxmlformats.org/drawingml/2006/chart" xmlns:r="http://schemas.openxmlformats.org/officeDocument/2006/relationships" r:id="rId3"/>
          </a:graphicData>
        </a:graphic>
      </p:graphicFrame>
      <p:sp>
        <p:nvSpPr>
          <p:cNvPr id="5" name="Content Placeholder 2"/>
          <p:cNvSpPr txBox="1">
            <a:spLocks/>
          </p:cNvSpPr>
          <p:nvPr/>
        </p:nvSpPr>
        <p:spPr>
          <a:xfrm>
            <a:off x="685800" y="6096000"/>
            <a:ext cx="6781800" cy="762000"/>
          </a:xfrm>
          <a:prstGeom prst="rect">
            <a:avLst/>
          </a:prstGeom>
        </p:spPr>
        <p:txBody>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Tx/>
              <a:buNone/>
            </a:pPr>
            <a:r>
              <a:rPr lang="en-US" sz="900" i="1" dirty="0" smtClean="0"/>
              <a:t>Source</a:t>
            </a:r>
            <a:r>
              <a:rPr lang="en-US" sz="900" dirty="0" smtClean="0"/>
              <a:t>. Snyder, T.D., and Hoffman, C.M. (2002). </a:t>
            </a:r>
            <a:r>
              <a:rPr lang="en-US" sz="900" i="1" dirty="0" smtClean="0"/>
              <a:t>Digest of Education Statistics 2001 </a:t>
            </a:r>
            <a:r>
              <a:rPr lang="en-US" sz="900" dirty="0" smtClean="0"/>
              <a:t>(NCES 2002-130). National Center for Education Statistics, Institute of Education Sciences, U.S. Department of Education. Washington, DC: U.S. Government Printing Office. Table 112, p. </a:t>
            </a:r>
            <a:r>
              <a:rPr lang="en-US" sz="900" dirty="0"/>
              <a:t>133 </a:t>
            </a:r>
            <a:r>
              <a:rPr lang="en-US" sz="900" dirty="0">
                <a:hlinkClick r:id="rId4"/>
              </a:rPr>
              <a:t>http://</a:t>
            </a:r>
            <a:r>
              <a:rPr lang="en-US" sz="900" dirty="0" smtClean="0">
                <a:hlinkClick r:id="rId4"/>
              </a:rPr>
              <a:t>nces.ed.gov/pubs2002/2002130.pdf</a:t>
            </a:r>
            <a:r>
              <a:rPr lang="en-US" sz="900" dirty="0" smtClean="0"/>
              <a:t>; Snyder, T.D., </a:t>
            </a:r>
            <a:r>
              <a:rPr lang="en-US" sz="900" dirty="0" err="1" smtClean="0"/>
              <a:t>Dillow</a:t>
            </a:r>
            <a:r>
              <a:rPr lang="en-US" sz="900" dirty="0" smtClean="0"/>
              <a:t>, S.A., and Hoffman, C.M. (2007). </a:t>
            </a:r>
            <a:r>
              <a:rPr lang="en-US" sz="900" i="1" dirty="0" smtClean="0"/>
              <a:t>Digest of Education Statistics 2006 </a:t>
            </a:r>
            <a:r>
              <a:rPr lang="en-US" sz="900" dirty="0" smtClean="0"/>
              <a:t>(NCES 2007-017). National Center for Education Statistics, Institute of Education Sciences, U.S. Department of Education. Washington, DC: U.S. Government Printing Office. Table 114, pp</a:t>
            </a:r>
            <a:r>
              <a:rPr lang="en-US" sz="900" dirty="0"/>
              <a:t>. 180-181 </a:t>
            </a:r>
            <a:r>
              <a:rPr lang="en-US" sz="900" dirty="0">
                <a:hlinkClick r:id="rId5"/>
              </a:rPr>
              <a:t>http://</a:t>
            </a:r>
            <a:r>
              <a:rPr lang="en-US" sz="900" dirty="0" smtClean="0">
                <a:hlinkClick r:id="rId5"/>
              </a:rPr>
              <a:t>nces.ed.gov/pubs2007/2007017.pdf</a:t>
            </a:r>
            <a:endParaRPr lang="en-US" sz="900" dirty="0" smtClean="0"/>
          </a:p>
        </p:txBody>
      </p:sp>
      <p:sp>
        <p:nvSpPr>
          <p:cNvPr id="6" name="TextBox 5"/>
          <p:cNvSpPr txBox="1"/>
          <p:nvPr/>
        </p:nvSpPr>
        <p:spPr>
          <a:xfrm>
            <a:off x="3962400" y="609600"/>
            <a:ext cx="4191000" cy="1538883"/>
          </a:xfrm>
          <a:prstGeom prst="rect">
            <a:avLst/>
          </a:prstGeom>
          <a:noFill/>
        </p:spPr>
        <p:txBody>
          <a:bodyPr wrap="square" rtlCol="0">
            <a:spAutoFit/>
          </a:bodyPr>
          <a:lstStyle/>
          <a:p>
            <a:pPr algn="r"/>
            <a:r>
              <a:rPr lang="en-US" b="1" dirty="0"/>
              <a:t>Team-Initiated Problem Solving</a:t>
            </a:r>
          </a:p>
          <a:p>
            <a:pPr marL="285750" indent="-285750">
              <a:buFont typeface="Wingdings" pitchFamily="2" charset="2"/>
              <a:buChar char="§"/>
            </a:pPr>
            <a:r>
              <a:rPr lang="en-US" sz="1600" dirty="0" smtClean="0">
                <a:solidFill>
                  <a:srgbClr val="FF0000"/>
                </a:solidFill>
              </a:rPr>
              <a:t>Do we have a problem?</a:t>
            </a:r>
          </a:p>
          <a:p>
            <a:pPr marL="285750" indent="-285750">
              <a:buFont typeface="Wingdings" pitchFamily="2" charset="2"/>
              <a:buChar char="§"/>
            </a:pPr>
            <a:r>
              <a:rPr lang="en-US" sz="1200" dirty="0" smtClean="0"/>
              <a:t>What is our goal for improvement?</a:t>
            </a:r>
          </a:p>
          <a:p>
            <a:pPr marL="285750" indent="-285750">
              <a:buFont typeface="Wingdings" pitchFamily="2" charset="2"/>
              <a:buChar char="§"/>
            </a:pPr>
            <a:r>
              <a:rPr lang="en-US" sz="1200" dirty="0" smtClean="0"/>
              <a:t>How are we going to address the problem?</a:t>
            </a:r>
          </a:p>
          <a:p>
            <a:pPr marL="285750" indent="-285750">
              <a:buFont typeface="Wingdings" pitchFamily="2" charset="2"/>
              <a:buChar char="§"/>
            </a:pPr>
            <a:r>
              <a:rPr lang="en-US" sz="1200" dirty="0" smtClean="0"/>
              <a:t>Was </a:t>
            </a:r>
            <a:r>
              <a:rPr lang="en-US" sz="1200" dirty="0"/>
              <a:t>solution implemented with </a:t>
            </a:r>
            <a:r>
              <a:rPr lang="en-US" sz="1200" dirty="0" smtClean="0"/>
              <a:t>fidelity?</a:t>
            </a:r>
          </a:p>
          <a:p>
            <a:pPr marL="285750" indent="-285750">
              <a:buFont typeface="Wingdings" pitchFamily="2" charset="2"/>
              <a:buChar char="§"/>
            </a:pPr>
            <a:r>
              <a:rPr lang="en-US" sz="1200" dirty="0" smtClean="0"/>
              <a:t>Was </a:t>
            </a:r>
            <a:r>
              <a:rPr lang="en-US" sz="1200" dirty="0"/>
              <a:t>desired goal </a:t>
            </a:r>
            <a:r>
              <a:rPr lang="en-US" sz="1200" dirty="0" smtClean="0"/>
              <a:t>achieved?</a:t>
            </a:r>
          </a:p>
          <a:p>
            <a:pPr marL="285750" indent="-285750">
              <a:buFont typeface="Wingdings" pitchFamily="2" charset="2"/>
              <a:buChar char="§"/>
            </a:pPr>
            <a:r>
              <a:rPr lang="en-US" sz="1200" dirty="0" smtClean="0"/>
              <a:t>Has </a:t>
            </a:r>
            <a:r>
              <a:rPr lang="en-US" sz="1200" dirty="0"/>
              <a:t>the problem been solved</a:t>
            </a:r>
            <a:r>
              <a:rPr lang="en-US" sz="1200" dirty="0" smtClean="0"/>
              <a:t>?</a:t>
            </a:r>
            <a:endParaRPr lang="en-US" sz="1200" dirty="0"/>
          </a:p>
        </p:txBody>
      </p:sp>
    </p:spTree>
    <p:extLst>
      <p:ext uri="{BB962C8B-B14F-4D97-AF65-F5344CB8AC3E}">
        <p14:creationId xmlns:p14="http://schemas.microsoft.com/office/powerpoint/2010/main" val="369123595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529862" y="1514197"/>
            <a:ext cx="3042138" cy="3057803"/>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8" name="Picture 7"/>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rot="20753331" flipH="1">
            <a:off x="108261" y="-3142205"/>
            <a:ext cx="2895600" cy="6861081"/>
          </a:xfrm>
          <a:prstGeom prst="rect">
            <a:avLst/>
          </a:prstGeom>
        </p:spPr>
      </p:pic>
      <p:sp>
        <p:nvSpPr>
          <p:cNvPr id="6" name="Rectangle 2"/>
          <p:cNvSpPr txBox="1">
            <a:spLocks noChangeArrowheads="1"/>
          </p:cNvSpPr>
          <p:nvPr>
            <p:custDataLst>
              <p:tags r:id="rId1"/>
            </p:custDataLst>
          </p:nvPr>
        </p:nvSpPr>
        <p:spPr>
          <a:xfrm>
            <a:off x="4572000" y="4581525"/>
            <a:ext cx="4343400" cy="1362075"/>
          </a:xfrm>
          <a:prstGeom prst="rect">
            <a:avLst/>
          </a:prstGeom>
        </p:spPr>
        <p:txBody>
          <a:bodyPr/>
          <a:lstStyle>
            <a:lvl1pPr algn="l" defTabSz="914400" rtl="0" eaLnBrk="1" latinLnBrk="0" hangingPunct="1">
              <a:spcBef>
                <a:spcPct val="0"/>
              </a:spcBef>
              <a:buNone/>
              <a:defRPr lang="en-US" sz="4400" kern="1200" dirty="0" smtClean="0">
                <a:solidFill>
                  <a:schemeClr val="tx1"/>
                </a:solidFill>
                <a:latin typeface="+mj-lt"/>
                <a:ea typeface="+mj-ea"/>
                <a:cs typeface="+mj-cs"/>
              </a:defRPr>
            </a:lvl1pPr>
          </a:lstStyle>
          <a:p>
            <a:pPr>
              <a:defRPr/>
            </a:pPr>
            <a:r>
              <a:rPr lang="en-US" sz="4000" b="1" cap="small" dirty="0" smtClean="0"/>
              <a:t>Welcome</a:t>
            </a:r>
            <a:endParaRPr lang="en-US" sz="4000" b="1" cap="small" dirty="0"/>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685800" y="6096000"/>
            <a:ext cx="6781800" cy="762000"/>
          </a:xfrm>
          <a:prstGeom prst="rect">
            <a:avLst/>
          </a:prstGeom>
        </p:spPr>
        <p:txBody>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Tx/>
              <a:buNone/>
            </a:pPr>
            <a:r>
              <a:rPr lang="en-US" sz="900" i="1" dirty="0" smtClean="0"/>
              <a:t>Note</a:t>
            </a:r>
            <a:r>
              <a:rPr lang="en-US" sz="900" dirty="0" smtClean="0"/>
              <a:t>. </a:t>
            </a:r>
            <a:r>
              <a:rPr lang="en-US" sz="900" dirty="0"/>
              <a:t>Average reading scale scores include public and private school </a:t>
            </a:r>
            <a:r>
              <a:rPr lang="en-US" sz="900" dirty="0" smtClean="0"/>
              <a:t>students; the </a:t>
            </a:r>
            <a:r>
              <a:rPr lang="en-US" sz="900" dirty="0"/>
              <a:t>12th-grade NAEP reading assessment was not administered in 2003, 2007, or </a:t>
            </a:r>
            <a:r>
              <a:rPr lang="en-US" sz="900" dirty="0" smtClean="0"/>
              <a:t>2011; value in figure is previous year performance. Accommodations </a:t>
            </a:r>
            <a:r>
              <a:rPr lang="en-US" sz="900" dirty="0"/>
              <a:t>during testing (e.g., extended time, small group testing) for children with disabilities and English language learners were not permitted during </a:t>
            </a:r>
            <a:r>
              <a:rPr lang="en-US" sz="900" dirty="0" smtClean="0"/>
              <a:t>1992 and 1994 assessments; students </a:t>
            </a:r>
            <a:r>
              <a:rPr lang="en-US" sz="900" dirty="0"/>
              <a:t>were tested with and without accommodations in 1998</a:t>
            </a:r>
            <a:r>
              <a:rPr lang="en-US" sz="900" dirty="0" smtClean="0"/>
              <a:t>.</a:t>
            </a:r>
          </a:p>
          <a:p>
            <a:pPr algn="r">
              <a:buFontTx/>
              <a:buNone/>
            </a:pPr>
            <a:r>
              <a:rPr lang="en-US" sz="900" i="1" dirty="0" smtClean="0"/>
              <a:t>Source</a:t>
            </a:r>
            <a:r>
              <a:rPr lang="en-US" sz="900" dirty="0" smtClean="0"/>
              <a:t>. </a:t>
            </a:r>
            <a:r>
              <a:rPr lang="en-US" sz="900" dirty="0" smtClean="0">
                <a:hlinkClick r:id="rId3"/>
              </a:rPr>
              <a:t>http</a:t>
            </a:r>
            <a:r>
              <a:rPr lang="en-US" sz="900" dirty="0">
                <a:hlinkClick r:id="rId3"/>
              </a:rPr>
              <a:t>://</a:t>
            </a:r>
            <a:r>
              <a:rPr lang="en-US" sz="900" dirty="0" smtClean="0">
                <a:hlinkClick r:id="rId3"/>
              </a:rPr>
              <a:t>nces.ed.gov/programs/coe/tables/table-rd2-1.asp</a:t>
            </a:r>
            <a:endParaRPr lang="en-US" sz="900" dirty="0" smtClean="0"/>
          </a:p>
        </p:txBody>
      </p:sp>
      <p:graphicFrame>
        <p:nvGraphicFramePr>
          <p:cNvPr id="7" name="Chart 6"/>
          <p:cNvGraphicFramePr>
            <a:graphicFrameLocks/>
          </p:cNvGraphicFramePr>
          <p:nvPr>
            <p:extLst>
              <p:ext uri="{D42A27DB-BD31-4B8C-83A1-F6EECF244321}">
                <p14:modId xmlns:p14="http://schemas.microsoft.com/office/powerpoint/2010/main" val="3103273583"/>
              </p:ext>
            </p:extLst>
          </p:nvPr>
        </p:nvGraphicFramePr>
        <p:xfrm>
          <a:off x="2743200" y="2430517"/>
          <a:ext cx="5486400" cy="3657600"/>
        </p:xfrm>
        <a:graphic>
          <a:graphicData uri="http://schemas.openxmlformats.org/drawingml/2006/chart">
            <c:chart xmlns:c="http://schemas.openxmlformats.org/drawingml/2006/chart" xmlns:r="http://schemas.openxmlformats.org/officeDocument/2006/relationships" r:id="rId4"/>
          </a:graphicData>
        </a:graphic>
      </p:graphicFrame>
      <p:sp>
        <p:nvSpPr>
          <p:cNvPr id="8" name="TextBox 7"/>
          <p:cNvSpPr txBox="1"/>
          <p:nvPr/>
        </p:nvSpPr>
        <p:spPr>
          <a:xfrm>
            <a:off x="3962400" y="609600"/>
            <a:ext cx="4191000" cy="1538883"/>
          </a:xfrm>
          <a:prstGeom prst="rect">
            <a:avLst/>
          </a:prstGeom>
          <a:noFill/>
        </p:spPr>
        <p:txBody>
          <a:bodyPr wrap="square" rtlCol="0">
            <a:spAutoFit/>
          </a:bodyPr>
          <a:lstStyle/>
          <a:p>
            <a:pPr algn="r"/>
            <a:r>
              <a:rPr lang="en-US" b="1" dirty="0"/>
              <a:t>Team-Initiated Problem Solving</a:t>
            </a:r>
          </a:p>
          <a:p>
            <a:pPr marL="285750" indent="-285750">
              <a:buFont typeface="Wingdings" pitchFamily="2" charset="2"/>
              <a:buChar char="§"/>
            </a:pPr>
            <a:r>
              <a:rPr lang="en-US" sz="1600" dirty="0" smtClean="0">
                <a:solidFill>
                  <a:srgbClr val="FF0000"/>
                </a:solidFill>
              </a:rPr>
              <a:t>Do we have a problem?</a:t>
            </a:r>
          </a:p>
          <a:p>
            <a:pPr marL="285750" indent="-285750">
              <a:buFont typeface="Wingdings" pitchFamily="2" charset="2"/>
              <a:buChar char="§"/>
            </a:pPr>
            <a:r>
              <a:rPr lang="en-US" sz="1200" dirty="0" smtClean="0"/>
              <a:t>What is our goal for improvement?</a:t>
            </a:r>
          </a:p>
          <a:p>
            <a:pPr marL="285750" indent="-285750">
              <a:buFont typeface="Wingdings" pitchFamily="2" charset="2"/>
              <a:buChar char="§"/>
            </a:pPr>
            <a:r>
              <a:rPr lang="en-US" sz="1200" dirty="0" smtClean="0"/>
              <a:t>How are we going to address the problem?</a:t>
            </a:r>
          </a:p>
          <a:p>
            <a:pPr marL="285750" indent="-285750">
              <a:buFont typeface="Wingdings" pitchFamily="2" charset="2"/>
              <a:buChar char="§"/>
            </a:pPr>
            <a:r>
              <a:rPr lang="en-US" sz="1200" dirty="0" smtClean="0"/>
              <a:t>Was </a:t>
            </a:r>
            <a:r>
              <a:rPr lang="en-US" sz="1200" dirty="0"/>
              <a:t>solution implemented with </a:t>
            </a:r>
            <a:r>
              <a:rPr lang="en-US" sz="1200" dirty="0" smtClean="0"/>
              <a:t>fidelity?</a:t>
            </a:r>
          </a:p>
          <a:p>
            <a:pPr marL="285750" indent="-285750">
              <a:buFont typeface="Wingdings" pitchFamily="2" charset="2"/>
              <a:buChar char="§"/>
            </a:pPr>
            <a:r>
              <a:rPr lang="en-US" sz="1200" dirty="0" smtClean="0"/>
              <a:t>Was </a:t>
            </a:r>
            <a:r>
              <a:rPr lang="en-US" sz="1200" dirty="0"/>
              <a:t>desired goal </a:t>
            </a:r>
            <a:r>
              <a:rPr lang="en-US" sz="1200" dirty="0" smtClean="0"/>
              <a:t>achieved?</a:t>
            </a:r>
          </a:p>
          <a:p>
            <a:pPr marL="285750" indent="-285750">
              <a:buFont typeface="Wingdings" pitchFamily="2" charset="2"/>
              <a:buChar char="§"/>
            </a:pPr>
            <a:r>
              <a:rPr lang="en-US" sz="1200" dirty="0" smtClean="0"/>
              <a:t>Has </a:t>
            </a:r>
            <a:r>
              <a:rPr lang="en-US" sz="1200" dirty="0"/>
              <a:t>the problem been solved</a:t>
            </a:r>
            <a:r>
              <a:rPr lang="en-US" sz="1200" dirty="0" smtClean="0"/>
              <a:t>?</a:t>
            </a:r>
            <a:endParaRPr lang="en-US" sz="1200" dirty="0"/>
          </a:p>
        </p:txBody>
      </p:sp>
    </p:spTree>
    <p:extLst>
      <p:ext uri="{BB962C8B-B14F-4D97-AF65-F5344CB8AC3E}">
        <p14:creationId xmlns:p14="http://schemas.microsoft.com/office/powerpoint/2010/main" val="36457922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7000" y="2447925"/>
            <a:ext cx="6004172" cy="3571875"/>
          </a:xfrm>
          <a:prstGeom prst="rect">
            <a:avLst/>
          </a:prstGeom>
        </p:spPr>
      </p:pic>
      <p:sp>
        <p:nvSpPr>
          <p:cNvPr id="6" name="Rectangle 5"/>
          <p:cNvSpPr/>
          <p:nvPr/>
        </p:nvSpPr>
        <p:spPr>
          <a:xfrm>
            <a:off x="381000" y="6073170"/>
            <a:ext cx="8610600" cy="784830"/>
          </a:xfrm>
          <a:prstGeom prst="rect">
            <a:avLst/>
          </a:prstGeom>
        </p:spPr>
        <p:txBody>
          <a:bodyPr wrap="square">
            <a:spAutoFit/>
          </a:bodyPr>
          <a:lstStyle/>
          <a:p>
            <a:r>
              <a:rPr lang="en-US" sz="900" dirty="0"/>
              <a:t>NOTE: The National Assessment of Educational Progress (NAEP) reading scale ranges from 0 to 500. Testing accommodations (e.g., extended time, small group testing) for children with disabilities and English language learners were not permitted in 1992 and 1994; students were tested with and without accommodations in 1998. </a:t>
            </a:r>
            <a:endParaRPr lang="en-US" sz="900" dirty="0" smtClean="0"/>
          </a:p>
          <a:p>
            <a:r>
              <a:rPr lang="en-US" sz="900" dirty="0" smtClean="0"/>
              <a:t>SOURCE</a:t>
            </a:r>
            <a:r>
              <a:rPr lang="en-US" sz="900" dirty="0"/>
              <a:t>: U.S. Department of Education, National Center for Education Statistics, National Assessment of Educational Progress (NAEP), selected years, 1992–2009 Reading Assessments, NAEP Data Explorer. </a:t>
            </a:r>
            <a:endParaRPr lang="en-US" sz="900" dirty="0" smtClean="0"/>
          </a:p>
          <a:p>
            <a:pPr algn="r"/>
            <a:r>
              <a:rPr lang="en-US" sz="900" i="1" dirty="0" smtClean="0"/>
              <a:t>Source</a:t>
            </a:r>
            <a:r>
              <a:rPr lang="en-US" sz="900" dirty="0" smtClean="0"/>
              <a:t>. </a:t>
            </a:r>
            <a:r>
              <a:rPr lang="en-US" sz="900" dirty="0" smtClean="0">
                <a:hlinkClick r:id="rId4"/>
              </a:rPr>
              <a:t>http</a:t>
            </a:r>
            <a:r>
              <a:rPr lang="en-US" sz="900" dirty="0">
                <a:hlinkClick r:id="rId4"/>
              </a:rPr>
              <a:t>://</a:t>
            </a:r>
            <a:r>
              <a:rPr lang="en-US" sz="900" dirty="0" smtClean="0">
                <a:hlinkClick r:id="rId4"/>
              </a:rPr>
              <a:t>nces.ed.gov/programs/coe/figures/figure-rgp-1.asp</a:t>
            </a:r>
            <a:endParaRPr lang="en-US" sz="900" dirty="0"/>
          </a:p>
        </p:txBody>
      </p:sp>
      <p:sp>
        <p:nvSpPr>
          <p:cNvPr id="7" name="TextBox 6"/>
          <p:cNvSpPr txBox="1"/>
          <p:nvPr/>
        </p:nvSpPr>
        <p:spPr>
          <a:xfrm>
            <a:off x="3962400" y="609600"/>
            <a:ext cx="4191000" cy="1538883"/>
          </a:xfrm>
          <a:prstGeom prst="rect">
            <a:avLst/>
          </a:prstGeom>
          <a:noFill/>
        </p:spPr>
        <p:txBody>
          <a:bodyPr wrap="square" rtlCol="0">
            <a:spAutoFit/>
          </a:bodyPr>
          <a:lstStyle/>
          <a:p>
            <a:pPr algn="r"/>
            <a:r>
              <a:rPr lang="en-US" b="1" dirty="0"/>
              <a:t>Team-Initiated Problem Solving</a:t>
            </a:r>
          </a:p>
          <a:p>
            <a:pPr marL="285750" indent="-285750">
              <a:buFont typeface="Wingdings" pitchFamily="2" charset="2"/>
              <a:buChar char="§"/>
            </a:pPr>
            <a:r>
              <a:rPr lang="en-US" sz="1600" dirty="0" smtClean="0">
                <a:solidFill>
                  <a:srgbClr val="FF0000"/>
                </a:solidFill>
              </a:rPr>
              <a:t>Do we have a problem?</a:t>
            </a:r>
          </a:p>
          <a:p>
            <a:pPr marL="285750" indent="-285750">
              <a:buFont typeface="Wingdings" pitchFamily="2" charset="2"/>
              <a:buChar char="§"/>
            </a:pPr>
            <a:r>
              <a:rPr lang="en-US" sz="1200" dirty="0" smtClean="0"/>
              <a:t>What is our goal for improvement?</a:t>
            </a:r>
          </a:p>
          <a:p>
            <a:pPr marL="285750" indent="-285750">
              <a:buFont typeface="Wingdings" pitchFamily="2" charset="2"/>
              <a:buChar char="§"/>
            </a:pPr>
            <a:r>
              <a:rPr lang="en-US" sz="1200" dirty="0" smtClean="0"/>
              <a:t>How are we going to address the problem?</a:t>
            </a:r>
          </a:p>
          <a:p>
            <a:pPr marL="285750" indent="-285750">
              <a:buFont typeface="Wingdings" pitchFamily="2" charset="2"/>
              <a:buChar char="§"/>
            </a:pPr>
            <a:r>
              <a:rPr lang="en-US" sz="1200" dirty="0" smtClean="0"/>
              <a:t>Was </a:t>
            </a:r>
            <a:r>
              <a:rPr lang="en-US" sz="1200" dirty="0"/>
              <a:t>solution implemented with </a:t>
            </a:r>
            <a:r>
              <a:rPr lang="en-US" sz="1200" dirty="0" smtClean="0"/>
              <a:t>fidelity?</a:t>
            </a:r>
          </a:p>
          <a:p>
            <a:pPr marL="285750" indent="-285750">
              <a:buFont typeface="Wingdings" pitchFamily="2" charset="2"/>
              <a:buChar char="§"/>
            </a:pPr>
            <a:r>
              <a:rPr lang="en-US" sz="1200" dirty="0" smtClean="0"/>
              <a:t>Was </a:t>
            </a:r>
            <a:r>
              <a:rPr lang="en-US" sz="1200" dirty="0"/>
              <a:t>desired goal </a:t>
            </a:r>
            <a:r>
              <a:rPr lang="en-US" sz="1200" dirty="0" smtClean="0"/>
              <a:t>achieved?</a:t>
            </a:r>
          </a:p>
          <a:p>
            <a:pPr marL="285750" indent="-285750">
              <a:buFont typeface="Wingdings" pitchFamily="2" charset="2"/>
              <a:buChar char="§"/>
            </a:pPr>
            <a:r>
              <a:rPr lang="en-US" sz="1200" dirty="0" smtClean="0"/>
              <a:t>Has </a:t>
            </a:r>
            <a:r>
              <a:rPr lang="en-US" sz="1200" dirty="0"/>
              <a:t>the problem been solved</a:t>
            </a:r>
            <a:r>
              <a:rPr lang="en-US" sz="1200" dirty="0" smtClean="0"/>
              <a:t>?</a:t>
            </a:r>
            <a:endParaRPr lang="en-US" sz="1200" dirty="0"/>
          </a:p>
        </p:txBody>
      </p:sp>
      <p:sp>
        <p:nvSpPr>
          <p:cNvPr id="3" name="TextBox 2"/>
          <p:cNvSpPr txBox="1"/>
          <p:nvPr/>
        </p:nvSpPr>
        <p:spPr>
          <a:xfrm>
            <a:off x="381000" y="3276600"/>
            <a:ext cx="1905000" cy="1477328"/>
          </a:xfrm>
          <a:prstGeom prst="rect">
            <a:avLst/>
          </a:prstGeom>
          <a:noFill/>
        </p:spPr>
        <p:txBody>
          <a:bodyPr wrap="square" rtlCol="0">
            <a:spAutoFit/>
          </a:bodyPr>
          <a:lstStyle/>
          <a:p>
            <a:r>
              <a:rPr lang="en-US" dirty="0"/>
              <a:t>Average </a:t>
            </a:r>
            <a:r>
              <a:rPr lang="en-US" dirty="0" smtClean="0"/>
              <a:t>Reading Scale Scores </a:t>
            </a:r>
            <a:r>
              <a:rPr lang="en-US" dirty="0"/>
              <a:t>of </a:t>
            </a:r>
            <a:r>
              <a:rPr lang="en-US" dirty="0" smtClean="0"/>
              <a:t>12th-Grade Students by Race/Ethnicity</a:t>
            </a:r>
            <a:endParaRPr lang="en-US" dirty="0"/>
          </a:p>
        </p:txBody>
      </p:sp>
    </p:spTree>
    <p:extLst>
      <p:ext uri="{BB962C8B-B14F-4D97-AF65-F5344CB8AC3E}">
        <p14:creationId xmlns:p14="http://schemas.microsoft.com/office/powerpoint/2010/main" val="247313962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3048000"/>
            <a:ext cx="7620000" cy="1200329"/>
          </a:xfrm>
          <a:prstGeom prst="rect">
            <a:avLst/>
          </a:prstGeom>
          <a:noFill/>
        </p:spPr>
        <p:txBody>
          <a:bodyPr wrap="square" rtlCol="0">
            <a:spAutoFit/>
          </a:bodyPr>
          <a:lstStyle/>
          <a:p>
            <a:r>
              <a:rPr lang="en-US" i="1" dirty="0"/>
              <a:t>In 2009, White students at grade 12 scored 27 points higher in reading than Black students and 22 points higher than Hispanic students. </a:t>
            </a:r>
            <a:r>
              <a:rPr lang="en-US" i="1" dirty="0">
                <a:solidFill>
                  <a:srgbClr val="FF0000"/>
                </a:solidFill>
              </a:rPr>
              <a:t>Neither score gap was significantly different from the respective score gaps in previous assessment years</a:t>
            </a:r>
            <a:r>
              <a:rPr lang="en-US" i="1" dirty="0" smtClean="0">
                <a:solidFill>
                  <a:srgbClr val="FF0000"/>
                </a:solidFill>
              </a:rPr>
              <a:t>.</a:t>
            </a:r>
          </a:p>
        </p:txBody>
      </p:sp>
      <p:sp>
        <p:nvSpPr>
          <p:cNvPr id="6" name="TextBox 5"/>
          <p:cNvSpPr txBox="1"/>
          <p:nvPr/>
        </p:nvSpPr>
        <p:spPr>
          <a:xfrm>
            <a:off x="3962400" y="609600"/>
            <a:ext cx="4191000" cy="1538883"/>
          </a:xfrm>
          <a:prstGeom prst="rect">
            <a:avLst/>
          </a:prstGeom>
          <a:noFill/>
        </p:spPr>
        <p:txBody>
          <a:bodyPr wrap="square" rtlCol="0">
            <a:spAutoFit/>
          </a:bodyPr>
          <a:lstStyle/>
          <a:p>
            <a:pPr algn="r"/>
            <a:r>
              <a:rPr lang="en-US" b="1" dirty="0"/>
              <a:t>Team-Initiated Problem Solving</a:t>
            </a:r>
          </a:p>
          <a:p>
            <a:pPr marL="285750" indent="-285750">
              <a:buFont typeface="Wingdings" pitchFamily="2" charset="2"/>
              <a:buChar char="§"/>
            </a:pPr>
            <a:r>
              <a:rPr lang="en-US" sz="1600" dirty="0" smtClean="0">
                <a:solidFill>
                  <a:srgbClr val="FF0000"/>
                </a:solidFill>
              </a:rPr>
              <a:t>Do we have a problem?</a:t>
            </a:r>
          </a:p>
          <a:p>
            <a:pPr marL="285750" indent="-285750">
              <a:buFont typeface="Wingdings" pitchFamily="2" charset="2"/>
              <a:buChar char="§"/>
            </a:pPr>
            <a:r>
              <a:rPr lang="en-US" sz="1200" dirty="0" smtClean="0"/>
              <a:t>What is our goal for improvement?</a:t>
            </a:r>
          </a:p>
          <a:p>
            <a:pPr marL="285750" indent="-285750">
              <a:buFont typeface="Wingdings" pitchFamily="2" charset="2"/>
              <a:buChar char="§"/>
            </a:pPr>
            <a:r>
              <a:rPr lang="en-US" sz="1200" dirty="0" smtClean="0"/>
              <a:t>How are we going to address the problem?</a:t>
            </a:r>
          </a:p>
          <a:p>
            <a:pPr marL="285750" indent="-285750">
              <a:buFont typeface="Wingdings" pitchFamily="2" charset="2"/>
              <a:buChar char="§"/>
            </a:pPr>
            <a:r>
              <a:rPr lang="en-US" sz="1200" dirty="0" smtClean="0"/>
              <a:t>Was </a:t>
            </a:r>
            <a:r>
              <a:rPr lang="en-US" sz="1200" dirty="0"/>
              <a:t>solution implemented with </a:t>
            </a:r>
            <a:r>
              <a:rPr lang="en-US" sz="1200" dirty="0" smtClean="0"/>
              <a:t>fidelity?</a:t>
            </a:r>
          </a:p>
          <a:p>
            <a:pPr marL="285750" indent="-285750">
              <a:buFont typeface="Wingdings" pitchFamily="2" charset="2"/>
              <a:buChar char="§"/>
            </a:pPr>
            <a:r>
              <a:rPr lang="en-US" sz="1200" dirty="0" smtClean="0"/>
              <a:t>Was </a:t>
            </a:r>
            <a:r>
              <a:rPr lang="en-US" sz="1200" dirty="0"/>
              <a:t>desired goal </a:t>
            </a:r>
            <a:r>
              <a:rPr lang="en-US" sz="1200" dirty="0" smtClean="0"/>
              <a:t>achieved?</a:t>
            </a:r>
          </a:p>
          <a:p>
            <a:pPr marL="285750" indent="-285750">
              <a:buFont typeface="Wingdings" pitchFamily="2" charset="2"/>
              <a:buChar char="§"/>
            </a:pPr>
            <a:r>
              <a:rPr lang="en-US" sz="1200" dirty="0" smtClean="0"/>
              <a:t>Has </a:t>
            </a:r>
            <a:r>
              <a:rPr lang="en-US" sz="1200" dirty="0"/>
              <a:t>the problem been solved</a:t>
            </a:r>
            <a:r>
              <a:rPr lang="en-US" sz="1200" dirty="0" smtClean="0"/>
              <a:t>?</a:t>
            </a:r>
            <a:endParaRPr lang="en-US" sz="1200" dirty="0"/>
          </a:p>
        </p:txBody>
      </p:sp>
      <p:sp>
        <p:nvSpPr>
          <p:cNvPr id="3" name="TextBox 2"/>
          <p:cNvSpPr txBox="1"/>
          <p:nvPr/>
        </p:nvSpPr>
        <p:spPr>
          <a:xfrm>
            <a:off x="304800" y="6096000"/>
            <a:ext cx="7924800" cy="600164"/>
          </a:xfrm>
          <a:prstGeom prst="rect">
            <a:avLst/>
          </a:prstGeom>
          <a:noFill/>
        </p:spPr>
        <p:txBody>
          <a:bodyPr wrap="square" rtlCol="0">
            <a:spAutoFit/>
          </a:bodyPr>
          <a:lstStyle/>
          <a:p>
            <a:pPr algn="r"/>
            <a:r>
              <a:rPr lang="en-US" sz="1100" dirty="0">
                <a:hlinkClick r:id="rId3"/>
              </a:rPr>
              <a:t>http://nces.ed.gov/programs/coe/indicator_rgp.asp</a:t>
            </a:r>
            <a:endParaRPr lang="en-US" sz="1100" dirty="0"/>
          </a:p>
          <a:p>
            <a:pPr algn="r"/>
            <a:r>
              <a:rPr lang="en-US" sz="1100" dirty="0">
                <a:hlinkClick r:id="rId3"/>
              </a:rPr>
              <a:t>http://nces.ed.gov/programs/coe/indicator_rgp.asp#info</a:t>
            </a:r>
            <a:endParaRPr lang="en-US" sz="1100" dirty="0"/>
          </a:p>
          <a:p>
            <a:pPr algn="r"/>
            <a:r>
              <a:rPr lang="en-US" sz="1100" dirty="0">
                <a:hlinkClick r:id="rId4"/>
              </a:rPr>
              <a:t>http://</a:t>
            </a:r>
            <a:r>
              <a:rPr lang="en-US" sz="1100" dirty="0" smtClean="0">
                <a:hlinkClick r:id="rId4"/>
              </a:rPr>
              <a:t>nces.ed.gov/programs/coe/figures/figure-rgp-1.asp</a:t>
            </a:r>
            <a:endParaRPr lang="en-US" sz="1100" dirty="0"/>
          </a:p>
        </p:txBody>
      </p:sp>
    </p:spTree>
    <p:extLst>
      <p:ext uri="{BB962C8B-B14F-4D97-AF65-F5344CB8AC3E}">
        <p14:creationId xmlns:p14="http://schemas.microsoft.com/office/powerpoint/2010/main" val="8735802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81000" y="6073170"/>
            <a:ext cx="8610600" cy="784830"/>
          </a:xfrm>
          <a:prstGeom prst="rect">
            <a:avLst/>
          </a:prstGeom>
        </p:spPr>
        <p:txBody>
          <a:bodyPr wrap="square">
            <a:spAutoFit/>
          </a:bodyPr>
          <a:lstStyle/>
          <a:p>
            <a:r>
              <a:rPr lang="en-US" sz="900" dirty="0"/>
              <a:t>NOTE: The National Assessment of Educational Progress (NAEP) reading scale ranges from 0 to 500. Testing accommodations (e.g., extended time, small group testing) for children with disabilities and English language learners were not permitted in 1992 and 1994; students were tested with and without accommodations in 1998. </a:t>
            </a:r>
            <a:endParaRPr lang="en-US" sz="900" dirty="0" smtClean="0"/>
          </a:p>
          <a:p>
            <a:r>
              <a:rPr lang="en-US" sz="900" dirty="0" smtClean="0"/>
              <a:t>SOURCE</a:t>
            </a:r>
            <a:r>
              <a:rPr lang="en-US" sz="900" dirty="0"/>
              <a:t>: U.S. Department of Education, National Center for Education Statistics, National Assessment of Educational Progress (NAEP), selected years, 1992–2009 Reading Assessments, NAEP Data Explorer. </a:t>
            </a:r>
            <a:endParaRPr lang="en-US" sz="900" dirty="0" smtClean="0"/>
          </a:p>
          <a:p>
            <a:pPr algn="r"/>
            <a:r>
              <a:rPr lang="en-US" sz="900" i="1" dirty="0" smtClean="0"/>
              <a:t>Source</a:t>
            </a:r>
            <a:r>
              <a:rPr lang="en-US" sz="900" dirty="0" smtClean="0"/>
              <a:t>. </a:t>
            </a:r>
            <a:r>
              <a:rPr lang="en-US" sz="900" dirty="0" smtClean="0">
                <a:hlinkClick r:id="rId3"/>
              </a:rPr>
              <a:t>http</a:t>
            </a:r>
            <a:r>
              <a:rPr lang="en-US" sz="900" dirty="0">
                <a:hlinkClick r:id="rId3"/>
              </a:rPr>
              <a:t>://</a:t>
            </a:r>
            <a:r>
              <a:rPr lang="en-US" sz="900" dirty="0" smtClean="0">
                <a:hlinkClick r:id="rId3"/>
              </a:rPr>
              <a:t>nces.ed.gov/programs/coe/figures/figure-rgp-1.asp</a:t>
            </a:r>
            <a:endParaRPr lang="en-US" sz="900" dirty="0"/>
          </a:p>
        </p:txBody>
      </p:sp>
      <p:graphicFrame>
        <p:nvGraphicFramePr>
          <p:cNvPr id="5" name="Chart 4"/>
          <p:cNvGraphicFramePr>
            <a:graphicFrameLocks/>
          </p:cNvGraphicFramePr>
          <p:nvPr>
            <p:extLst>
              <p:ext uri="{D42A27DB-BD31-4B8C-83A1-F6EECF244321}">
                <p14:modId xmlns:p14="http://schemas.microsoft.com/office/powerpoint/2010/main" val="1095641281"/>
              </p:ext>
            </p:extLst>
          </p:nvPr>
        </p:nvGraphicFramePr>
        <p:xfrm>
          <a:off x="3352800" y="2415570"/>
          <a:ext cx="5486400" cy="3657600"/>
        </p:xfrm>
        <a:graphic>
          <a:graphicData uri="http://schemas.openxmlformats.org/drawingml/2006/chart">
            <c:chart xmlns:c="http://schemas.openxmlformats.org/drawingml/2006/chart" xmlns:r="http://schemas.openxmlformats.org/officeDocument/2006/relationships" r:id="rId4"/>
          </a:graphicData>
        </a:graphic>
      </p:graphicFrame>
      <p:sp>
        <p:nvSpPr>
          <p:cNvPr id="8" name="TextBox 7"/>
          <p:cNvSpPr txBox="1"/>
          <p:nvPr/>
        </p:nvSpPr>
        <p:spPr>
          <a:xfrm>
            <a:off x="3962400" y="609600"/>
            <a:ext cx="4191000" cy="1538883"/>
          </a:xfrm>
          <a:prstGeom prst="rect">
            <a:avLst/>
          </a:prstGeom>
          <a:noFill/>
        </p:spPr>
        <p:txBody>
          <a:bodyPr wrap="square" rtlCol="0">
            <a:spAutoFit/>
          </a:bodyPr>
          <a:lstStyle/>
          <a:p>
            <a:pPr algn="r"/>
            <a:r>
              <a:rPr lang="en-US" b="1" dirty="0"/>
              <a:t>Team-Initiated Problem Solving</a:t>
            </a:r>
          </a:p>
          <a:p>
            <a:pPr marL="285750" indent="-285750">
              <a:buFont typeface="Wingdings" pitchFamily="2" charset="2"/>
              <a:buChar char="§"/>
            </a:pPr>
            <a:r>
              <a:rPr lang="en-US" sz="1600" dirty="0" smtClean="0">
                <a:solidFill>
                  <a:srgbClr val="FF0000"/>
                </a:solidFill>
              </a:rPr>
              <a:t>Do we have a problem?</a:t>
            </a:r>
          </a:p>
          <a:p>
            <a:pPr marL="285750" indent="-285750">
              <a:buFont typeface="Wingdings" pitchFamily="2" charset="2"/>
              <a:buChar char="§"/>
            </a:pPr>
            <a:r>
              <a:rPr lang="en-US" sz="1200" dirty="0" smtClean="0"/>
              <a:t>What is our goal for improvement?</a:t>
            </a:r>
          </a:p>
          <a:p>
            <a:pPr marL="285750" indent="-285750">
              <a:buFont typeface="Wingdings" pitchFamily="2" charset="2"/>
              <a:buChar char="§"/>
            </a:pPr>
            <a:r>
              <a:rPr lang="en-US" sz="1200" dirty="0" smtClean="0"/>
              <a:t>How are we going to address the problem?</a:t>
            </a:r>
          </a:p>
          <a:p>
            <a:pPr marL="285750" indent="-285750">
              <a:buFont typeface="Wingdings" pitchFamily="2" charset="2"/>
              <a:buChar char="§"/>
            </a:pPr>
            <a:r>
              <a:rPr lang="en-US" sz="1200" dirty="0" smtClean="0"/>
              <a:t>Was </a:t>
            </a:r>
            <a:r>
              <a:rPr lang="en-US" sz="1200" dirty="0"/>
              <a:t>solution implemented with </a:t>
            </a:r>
            <a:r>
              <a:rPr lang="en-US" sz="1200" dirty="0" smtClean="0"/>
              <a:t>fidelity?</a:t>
            </a:r>
          </a:p>
          <a:p>
            <a:pPr marL="285750" indent="-285750">
              <a:buFont typeface="Wingdings" pitchFamily="2" charset="2"/>
              <a:buChar char="§"/>
            </a:pPr>
            <a:r>
              <a:rPr lang="en-US" sz="1200" dirty="0" smtClean="0"/>
              <a:t>Was </a:t>
            </a:r>
            <a:r>
              <a:rPr lang="en-US" sz="1200" dirty="0"/>
              <a:t>desired goal </a:t>
            </a:r>
            <a:r>
              <a:rPr lang="en-US" sz="1200" dirty="0" smtClean="0"/>
              <a:t>achieved?</a:t>
            </a:r>
          </a:p>
          <a:p>
            <a:pPr marL="285750" indent="-285750">
              <a:buFont typeface="Wingdings" pitchFamily="2" charset="2"/>
              <a:buChar char="§"/>
            </a:pPr>
            <a:r>
              <a:rPr lang="en-US" sz="1200" dirty="0" smtClean="0"/>
              <a:t>Has </a:t>
            </a:r>
            <a:r>
              <a:rPr lang="en-US" sz="1200" dirty="0"/>
              <a:t>the problem been solved</a:t>
            </a:r>
            <a:r>
              <a:rPr lang="en-US" sz="1200" dirty="0" smtClean="0"/>
              <a:t>?</a:t>
            </a:r>
            <a:endParaRPr lang="en-US" sz="1200" dirty="0"/>
          </a:p>
        </p:txBody>
      </p:sp>
      <p:sp>
        <p:nvSpPr>
          <p:cNvPr id="2" name="TextBox 1"/>
          <p:cNvSpPr txBox="1"/>
          <p:nvPr/>
        </p:nvSpPr>
        <p:spPr>
          <a:xfrm>
            <a:off x="381000" y="3276600"/>
            <a:ext cx="1828800" cy="1477328"/>
          </a:xfrm>
          <a:prstGeom prst="rect">
            <a:avLst/>
          </a:prstGeom>
          <a:noFill/>
        </p:spPr>
        <p:txBody>
          <a:bodyPr wrap="square" rtlCol="0">
            <a:spAutoFit/>
          </a:bodyPr>
          <a:lstStyle/>
          <a:p>
            <a:r>
              <a:rPr lang="en-US" dirty="0"/>
              <a:t>Average Reading Scale Scores of 4th-Grade Students by </a:t>
            </a:r>
            <a:r>
              <a:rPr lang="en-US" dirty="0" smtClean="0"/>
              <a:t>Race/Ethnicity</a:t>
            </a:r>
            <a:endParaRPr lang="en-US" dirty="0"/>
          </a:p>
        </p:txBody>
      </p:sp>
    </p:spTree>
    <p:extLst>
      <p:ext uri="{BB962C8B-B14F-4D97-AF65-F5344CB8AC3E}">
        <p14:creationId xmlns:p14="http://schemas.microsoft.com/office/powerpoint/2010/main" val="97143656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2400" y="2845475"/>
            <a:ext cx="8534400" cy="1908215"/>
          </a:xfrm>
          <a:prstGeom prst="rect">
            <a:avLst/>
          </a:prstGeom>
          <a:noFill/>
        </p:spPr>
        <p:txBody>
          <a:bodyPr wrap="square" rtlCol="0">
            <a:spAutoFit/>
          </a:bodyPr>
          <a:lstStyle/>
          <a:p>
            <a:pPr algn="r"/>
            <a:r>
              <a:rPr lang="en-US" b="1" dirty="0" smtClean="0"/>
              <a:t>Parsing the Achievement Gap (I)</a:t>
            </a:r>
          </a:p>
          <a:p>
            <a:pPr indent="1588">
              <a:spcAft>
                <a:spcPts val="1200"/>
              </a:spcAft>
            </a:pPr>
            <a:r>
              <a:rPr lang="en-US" dirty="0" smtClean="0"/>
              <a:t>Does research reveal relationships between life experiences and life conditions and cognitive development and achievement? (Barton, 2003)</a:t>
            </a:r>
            <a:r>
              <a:rPr lang="en-US" dirty="0">
                <a:solidFill>
                  <a:srgbClr val="FF0000"/>
                </a:solidFill>
              </a:rPr>
              <a:t> Yes</a:t>
            </a:r>
            <a:r>
              <a:rPr lang="en-US" dirty="0"/>
              <a:t> </a:t>
            </a:r>
          </a:p>
          <a:p>
            <a:pPr indent="1588">
              <a:spcAft>
                <a:spcPts val="1200"/>
              </a:spcAft>
            </a:pPr>
            <a:r>
              <a:rPr lang="en-US" dirty="0" smtClean="0"/>
              <a:t>Are there differences in life experiences and life conditions among subgroups that mirror differences in cognitive development and achievement observed in schools? </a:t>
            </a:r>
            <a:r>
              <a:rPr lang="en-US" dirty="0"/>
              <a:t>(Barton, 2003)</a:t>
            </a:r>
            <a:r>
              <a:rPr lang="en-US" dirty="0">
                <a:solidFill>
                  <a:srgbClr val="FF0000"/>
                </a:solidFill>
              </a:rPr>
              <a:t> </a:t>
            </a:r>
            <a:r>
              <a:rPr lang="en-US" dirty="0" smtClean="0">
                <a:solidFill>
                  <a:srgbClr val="FF0000"/>
                </a:solidFill>
              </a:rPr>
              <a:t>Yes</a:t>
            </a:r>
            <a:r>
              <a:rPr lang="en-US" dirty="0" smtClean="0"/>
              <a:t> </a:t>
            </a:r>
            <a:endParaRPr lang="en-US" dirty="0"/>
          </a:p>
        </p:txBody>
      </p:sp>
      <p:sp>
        <p:nvSpPr>
          <p:cNvPr id="7" name="TextBox 6"/>
          <p:cNvSpPr txBox="1"/>
          <p:nvPr/>
        </p:nvSpPr>
        <p:spPr>
          <a:xfrm>
            <a:off x="3962400" y="609600"/>
            <a:ext cx="4191000" cy="1600438"/>
          </a:xfrm>
          <a:prstGeom prst="rect">
            <a:avLst/>
          </a:prstGeom>
          <a:noFill/>
        </p:spPr>
        <p:txBody>
          <a:bodyPr wrap="square" rtlCol="0">
            <a:spAutoFit/>
          </a:bodyPr>
          <a:lstStyle/>
          <a:p>
            <a:pPr algn="r"/>
            <a:r>
              <a:rPr lang="en-US" b="1" dirty="0"/>
              <a:t>Team-Initiated Problem Solving</a:t>
            </a:r>
          </a:p>
          <a:p>
            <a:pPr marL="285750" indent="-285750">
              <a:buFont typeface="Wingdings" pitchFamily="2" charset="2"/>
              <a:buChar char="§"/>
            </a:pPr>
            <a:r>
              <a:rPr lang="en-US" sz="1200" dirty="0" smtClean="0"/>
              <a:t>Do we have a problem?</a:t>
            </a:r>
          </a:p>
          <a:p>
            <a:pPr marL="285750" indent="-285750">
              <a:buFont typeface="Wingdings" pitchFamily="2" charset="2"/>
              <a:buChar char="§"/>
            </a:pPr>
            <a:r>
              <a:rPr lang="en-US" sz="1600" dirty="0" smtClean="0">
                <a:solidFill>
                  <a:srgbClr val="FF0000"/>
                </a:solidFill>
              </a:rPr>
              <a:t>What is our goal for improvement?</a:t>
            </a:r>
          </a:p>
          <a:p>
            <a:pPr marL="285750" indent="-285750">
              <a:buFont typeface="Wingdings" pitchFamily="2" charset="2"/>
              <a:buChar char="§"/>
            </a:pPr>
            <a:r>
              <a:rPr lang="en-US" sz="1600" dirty="0" smtClean="0">
                <a:solidFill>
                  <a:srgbClr val="FF0000"/>
                </a:solidFill>
              </a:rPr>
              <a:t>How are we going to address the problem?</a:t>
            </a:r>
          </a:p>
          <a:p>
            <a:pPr marL="285750" indent="-285750">
              <a:buFont typeface="Wingdings" pitchFamily="2" charset="2"/>
              <a:buChar char="§"/>
            </a:pPr>
            <a:r>
              <a:rPr lang="en-US" sz="1200" dirty="0" smtClean="0"/>
              <a:t>Was </a:t>
            </a:r>
            <a:r>
              <a:rPr lang="en-US" sz="1200" dirty="0"/>
              <a:t>solution implemented with </a:t>
            </a:r>
            <a:r>
              <a:rPr lang="en-US" sz="1200" dirty="0" smtClean="0"/>
              <a:t>fidelity?</a:t>
            </a:r>
          </a:p>
          <a:p>
            <a:pPr marL="285750" indent="-285750">
              <a:buFont typeface="Wingdings" pitchFamily="2" charset="2"/>
              <a:buChar char="§"/>
            </a:pPr>
            <a:r>
              <a:rPr lang="en-US" sz="1200" dirty="0" smtClean="0"/>
              <a:t>Was </a:t>
            </a:r>
            <a:r>
              <a:rPr lang="en-US" sz="1200" dirty="0"/>
              <a:t>desired goal </a:t>
            </a:r>
            <a:r>
              <a:rPr lang="en-US" sz="1200" dirty="0" smtClean="0"/>
              <a:t>achieved?</a:t>
            </a:r>
          </a:p>
          <a:p>
            <a:pPr marL="285750" indent="-285750">
              <a:buFont typeface="Wingdings" pitchFamily="2" charset="2"/>
              <a:buChar char="§"/>
            </a:pPr>
            <a:r>
              <a:rPr lang="en-US" sz="1200" dirty="0" smtClean="0"/>
              <a:t>Has </a:t>
            </a:r>
            <a:r>
              <a:rPr lang="en-US" sz="1200" dirty="0"/>
              <a:t>the problem been solved</a:t>
            </a:r>
            <a:r>
              <a:rPr lang="en-US" sz="1200" dirty="0" smtClean="0"/>
              <a:t>?</a:t>
            </a:r>
            <a:endParaRPr lang="en-US" sz="1200" dirty="0"/>
          </a:p>
        </p:txBody>
      </p:sp>
    </p:spTree>
    <p:extLst>
      <p:ext uri="{BB962C8B-B14F-4D97-AF65-F5344CB8AC3E}">
        <p14:creationId xmlns:p14="http://schemas.microsoft.com/office/powerpoint/2010/main" val="262834973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81000" y="2845475"/>
            <a:ext cx="8534400" cy="646331"/>
          </a:xfrm>
          <a:prstGeom prst="rect">
            <a:avLst/>
          </a:prstGeom>
          <a:noFill/>
        </p:spPr>
        <p:txBody>
          <a:bodyPr wrap="square" rtlCol="0">
            <a:spAutoFit/>
          </a:bodyPr>
          <a:lstStyle/>
          <a:p>
            <a:pPr algn="r"/>
            <a:r>
              <a:rPr lang="en-US" b="1" dirty="0" smtClean="0"/>
              <a:t>Parsing the Achievement Gap (I)</a:t>
            </a:r>
          </a:p>
          <a:p>
            <a:pPr algn="ctr"/>
            <a:r>
              <a:rPr lang="en-US" dirty="0" smtClean="0"/>
              <a:t>Correlates of Achievement among Different Groups that Mirror Gaps in Achievement</a:t>
            </a:r>
          </a:p>
        </p:txBody>
      </p:sp>
      <p:sp>
        <p:nvSpPr>
          <p:cNvPr id="5" name="Rectangle 4"/>
          <p:cNvSpPr/>
          <p:nvPr/>
        </p:nvSpPr>
        <p:spPr>
          <a:xfrm>
            <a:off x="609600" y="6400800"/>
            <a:ext cx="7924800" cy="461665"/>
          </a:xfrm>
          <a:prstGeom prst="rect">
            <a:avLst/>
          </a:prstGeom>
        </p:spPr>
        <p:txBody>
          <a:bodyPr wrap="square">
            <a:spAutoFit/>
          </a:bodyPr>
          <a:lstStyle/>
          <a:p>
            <a:r>
              <a:rPr lang="en-US" sz="1200" dirty="0" smtClean="0"/>
              <a:t>Barton, P. E., (2003). </a:t>
            </a:r>
            <a:r>
              <a:rPr lang="en-US" sz="1200" i="1" dirty="0" smtClean="0"/>
              <a:t>Parsing the achievement gap: Baselines for tracking progress</a:t>
            </a:r>
            <a:r>
              <a:rPr lang="en-US" sz="1200" dirty="0" smtClean="0"/>
              <a:t>. Princeton, NJ: Educational Testing Service.</a:t>
            </a:r>
          </a:p>
          <a:p>
            <a:r>
              <a:rPr lang="en-US" sz="1200" dirty="0" smtClean="0"/>
              <a:t>Barton, P. E., &amp; Coley, R. J. (2009). </a:t>
            </a:r>
            <a:r>
              <a:rPr lang="en-US" sz="1200" i="1" dirty="0" smtClean="0"/>
              <a:t>Parsing the achievement gap II</a:t>
            </a:r>
            <a:r>
              <a:rPr lang="en-US" sz="1200" dirty="0" smtClean="0"/>
              <a:t>. Princeton, NJ: Educational Testing Service.</a:t>
            </a:r>
            <a:endParaRPr lang="en-US" sz="1200" dirty="0"/>
          </a:p>
        </p:txBody>
      </p:sp>
      <p:sp>
        <p:nvSpPr>
          <p:cNvPr id="7" name="TextBox 6"/>
          <p:cNvSpPr txBox="1"/>
          <p:nvPr/>
        </p:nvSpPr>
        <p:spPr>
          <a:xfrm>
            <a:off x="3962400" y="609600"/>
            <a:ext cx="4191000" cy="1600438"/>
          </a:xfrm>
          <a:prstGeom prst="rect">
            <a:avLst/>
          </a:prstGeom>
          <a:noFill/>
        </p:spPr>
        <p:txBody>
          <a:bodyPr wrap="square" rtlCol="0">
            <a:spAutoFit/>
          </a:bodyPr>
          <a:lstStyle/>
          <a:p>
            <a:pPr algn="r"/>
            <a:r>
              <a:rPr lang="en-US" b="1" dirty="0"/>
              <a:t>Team-Initiated Problem Solving</a:t>
            </a:r>
          </a:p>
          <a:p>
            <a:pPr marL="285750" indent="-285750">
              <a:buFont typeface="Wingdings" pitchFamily="2" charset="2"/>
              <a:buChar char="§"/>
            </a:pPr>
            <a:r>
              <a:rPr lang="en-US" sz="1200" dirty="0" smtClean="0"/>
              <a:t>Do we have a problem?</a:t>
            </a:r>
          </a:p>
          <a:p>
            <a:pPr marL="285750" indent="-285750">
              <a:buFont typeface="Wingdings" pitchFamily="2" charset="2"/>
              <a:buChar char="§"/>
            </a:pPr>
            <a:r>
              <a:rPr lang="en-US" sz="1600" dirty="0" smtClean="0">
                <a:solidFill>
                  <a:srgbClr val="FF0000"/>
                </a:solidFill>
              </a:rPr>
              <a:t>What is our goal for improvement?</a:t>
            </a:r>
          </a:p>
          <a:p>
            <a:pPr marL="285750" indent="-285750">
              <a:buFont typeface="Wingdings" pitchFamily="2" charset="2"/>
              <a:buChar char="§"/>
            </a:pPr>
            <a:r>
              <a:rPr lang="en-US" sz="1600" dirty="0" smtClean="0">
                <a:solidFill>
                  <a:srgbClr val="FF0000"/>
                </a:solidFill>
              </a:rPr>
              <a:t>How are we going to address the problem?</a:t>
            </a:r>
          </a:p>
          <a:p>
            <a:pPr marL="285750" indent="-285750">
              <a:buFont typeface="Wingdings" pitchFamily="2" charset="2"/>
              <a:buChar char="§"/>
            </a:pPr>
            <a:r>
              <a:rPr lang="en-US" sz="1200" dirty="0" smtClean="0"/>
              <a:t>Was </a:t>
            </a:r>
            <a:r>
              <a:rPr lang="en-US" sz="1200" dirty="0"/>
              <a:t>solution implemented with </a:t>
            </a:r>
            <a:r>
              <a:rPr lang="en-US" sz="1200" dirty="0" smtClean="0"/>
              <a:t>fidelity?</a:t>
            </a:r>
          </a:p>
          <a:p>
            <a:pPr marL="285750" indent="-285750">
              <a:buFont typeface="Wingdings" pitchFamily="2" charset="2"/>
              <a:buChar char="§"/>
            </a:pPr>
            <a:r>
              <a:rPr lang="en-US" sz="1200" dirty="0" smtClean="0"/>
              <a:t>Was </a:t>
            </a:r>
            <a:r>
              <a:rPr lang="en-US" sz="1200" dirty="0"/>
              <a:t>desired goal </a:t>
            </a:r>
            <a:r>
              <a:rPr lang="en-US" sz="1200" dirty="0" smtClean="0"/>
              <a:t>achieved?</a:t>
            </a:r>
          </a:p>
          <a:p>
            <a:pPr marL="285750" indent="-285750">
              <a:buFont typeface="Wingdings" pitchFamily="2" charset="2"/>
              <a:buChar char="§"/>
            </a:pPr>
            <a:r>
              <a:rPr lang="en-US" sz="1200" dirty="0" smtClean="0"/>
              <a:t>Has </a:t>
            </a:r>
            <a:r>
              <a:rPr lang="en-US" sz="1200" dirty="0"/>
              <a:t>the problem been solved</a:t>
            </a:r>
            <a:r>
              <a:rPr lang="en-US" sz="1200" dirty="0" smtClean="0"/>
              <a:t>?</a:t>
            </a:r>
            <a:endParaRPr lang="en-US" sz="1200" dirty="0"/>
          </a:p>
        </p:txBody>
      </p:sp>
      <p:graphicFrame>
        <p:nvGraphicFramePr>
          <p:cNvPr id="6" name="Table 5"/>
          <p:cNvGraphicFramePr>
            <a:graphicFrameLocks noGrp="1"/>
          </p:cNvGraphicFramePr>
          <p:nvPr>
            <p:extLst>
              <p:ext uri="{D42A27DB-BD31-4B8C-83A1-F6EECF244321}">
                <p14:modId xmlns:p14="http://schemas.microsoft.com/office/powerpoint/2010/main" val="2882786775"/>
              </p:ext>
            </p:extLst>
          </p:nvPr>
        </p:nvGraphicFramePr>
        <p:xfrm>
          <a:off x="381000" y="3474720"/>
          <a:ext cx="8534400" cy="2926080"/>
        </p:xfrm>
        <a:graphic>
          <a:graphicData uri="http://schemas.openxmlformats.org/drawingml/2006/table">
            <a:tbl>
              <a:tblPr firstRow="1" bandRow="1">
                <a:tableStyleId>{5C22544A-7EE6-4342-B048-85BDC9FD1C3A}</a:tableStyleId>
              </a:tblPr>
              <a:tblGrid>
                <a:gridCol w="3048000"/>
                <a:gridCol w="2286000"/>
                <a:gridCol w="3200400"/>
              </a:tblGrid>
              <a:tr h="370840">
                <a:tc>
                  <a:txBody>
                    <a:bodyPr/>
                    <a:lstStyle/>
                    <a:p>
                      <a:r>
                        <a:rPr lang="en-US" dirty="0" smtClean="0"/>
                        <a:t>School Factors (7)</a:t>
                      </a:r>
                      <a:endParaRPr lang="en-US" dirty="0"/>
                    </a:p>
                  </a:txBody>
                  <a:tcPr/>
                </a:tc>
                <a:tc>
                  <a:txBody>
                    <a:bodyPr/>
                    <a:lstStyle/>
                    <a:p>
                      <a:pPr algn="ctr"/>
                      <a:r>
                        <a:rPr lang="en-US" dirty="0" smtClean="0"/>
                        <a:t>Home</a:t>
                      </a:r>
                      <a:r>
                        <a:rPr lang="en-US" baseline="0" dirty="0" smtClean="0"/>
                        <a:t>/School Connection (1)</a:t>
                      </a:r>
                      <a:endParaRPr lang="en-US" dirty="0"/>
                    </a:p>
                  </a:txBody>
                  <a:tcPr/>
                </a:tc>
                <a:tc>
                  <a:txBody>
                    <a:bodyPr/>
                    <a:lstStyle/>
                    <a:p>
                      <a:pPr algn="r"/>
                      <a:r>
                        <a:rPr lang="en-US" smtClean="0"/>
                        <a:t>Before and Beyond School (8)</a:t>
                      </a:r>
                      <a:endParaRPr lang="en-US" dirty="0"/>
                    </a:p>
                  </a:txBody>
                  <a:tcPr/>
                </a:tc>
              </a:tr>
              <a:tr h="370840">
                <a:tc>
                  <a:txBody>
                    <a:bodyPr/>
                    <a:lstStyle/>
                    <a:p>
                      <a:r>
                        <a:rPr lang="en-US" dirty="0" smtClean="0"/>
                        <a:t>Curriculum Rigor</a:t>
                      </a:r>
                    </a:p>
                    <a:p>
                      <a:r>
                        <a:rPr lang="en-US" dirty="0" smtClean="0"/>
                        <a:t>Teacher Preparation</a:t>
                      </a:r>
                    </a:p>
                    <a:p>
                      <a:r>
                        <a:rPr lang="en-US" dirty="0" smtClean="0"/>
                        <a:t>Teacher</a:t>
                      </a:r>
                      <a:r>
                        <a:rPr lang="en-US" baseline="0" dirty="0" smtClean="0"/>
                        <a:t> Experience</a:t>
                      </a:r>
                    </a:p>
                    <a:p>
                      <a:r>
                        <a:rPr lang="en-US" baseline="0" dirty="0" smtClean="0"/>
                        <a:t>Teacher Absence and Turnover</a:t>
                      </a:r>
                    </a:p>
                    <a:p>
                      <a:r>
                        <a:rPr lang="en-US" baseline="0" dirty="0" smtClean="0"/>
                        <a:t>Class Size</a:t>
                      </a:r>
                    </a:p>
                    <a:p>
                      <a:r>
                        <a:rPr lang="en-US" baseline="0" dirty="0" smtClean="0"/>
                        <a:t>Technology Availability</a:t>
                      </a:r>
                    </a:p>
                    <a:p>
                      <a:r>
                        <a:rPr lang="en-US" baseline="0" dirty="0" smtClean="0"/>
                        <a:t>Fear and Safety at School</a:t>
                      </a:r>
                      <a:endParaRPr lang="en-US" dirty="0"/>
                    </a:p>
                  </a:txBody>
                  <a:tcPr/>
                </a:tc>
                <a:tc>
                  <a:txBody>
                    <a:bodyPr/>
                    <a:lstStyle/>
                    <a:p>
                      <a:pPr algn="ctr"/>
                      <a:r>
                        <a:rPr lang="en-US" dirty="0" smtClean="0"/>
                        <a:t>Parent Participation</a:t>
                      </a:r>
                      <a:endParaRPr lang="en-US" dirty="0"/>
                    </a:p>
                  </a:txBody>
                  <a:tcPr/>
                </a:tc>
                <a:tc>
                  <a:txBody>
                    <a:bodyPr/>
                    <a:lstStyle/>
                    <a:p>
                      <a:pPr algn="r"/>
                      <a:r>
                        <a:rPr lang="en-US" dirty="0" smtClean="0"/>
                        <a:t>Frequent School Changing</a:t>
                      </a:r>
                    </a:p>
                    <a:p>
                      <a:pPr algn="r"/>
                      <a:r>
                        <a:rPr lang="en-US" dirty="0" smtClean="0"/>
                        <a:t>Low Birth Weight</a:t>
                      </a:r>
                    </a:p>
                    <a:p>
                      <a:pPr algn="r"/>
                      <a:r>
                        <a:rPr lang="en-US" dirty="0" smtClean="0"/>
                        <a:t>Environmental Damage</a:t>
                      </a:r>
                    </a:p>
                    <a:p>
                      <a:pPr algn="r"/>
                      <a:r>
                        <a:rPr lang="en-US" dirty="0" smtClean="0"/>
                        <a:t>Hunger</a:t>
                      </a:r>
                      <a:r>
                        <a:rPr lang="en-US" baseline="0" dirty="0" smtClean="0"/>
                        <a:t> and Nutrition</a:t>
                      </a:r>
                    </a:p>
                    <a:p>
                      <a:pPr algn="r"/>
                      <a:r>
                        <a:rPr lang="en-US" baseline="0" dirty="0" smtClean="0"/>
                        <a:t>Talking and Reading to Babies</a:t>
                      </a:r>
                    </a:p>
                    <a:p>
                      <a:pPr algn="r"/>
                      <a:r>
                        <a:rPr lang="en-US" baseline="0" dirty="0" smtClean="0"/>
                        <a:t>Excessive TV Watching</a:t>
                      </a:r>
                    </a:p>
                    <a:p>
                      <a:pPr algn="r"/>
                      <a:r>
                        <a:rPr lang="en-US" baseline="0" dirty="0" smtClean="0"/>
                        <a:t>Parent-Pupil Ratio</a:t>
                      </a:r>
                    </a:p>
                    <a:p>
                      <a:pPr algn="r"/>
                      <a:r>
                        <a:rPr lang="en-US" baseline="0" dirty="0" smtClean="0"/>
                        <a:t>Summer Achievement Lapse</a:t>
                      </a:r>
                      <a:endParaRPr lang="en-US" dirty="0"/>
                    </a:p>
                  </a:txBody>
                  <a:tcPr/>
                </a:tc>
              </a:tr>
            </a:tbl>
          </a:graphicData>
        </a:graphic>
      </p:graphicFrame>
    </p:spTree>
    <p:extLst>
      <p:ext uri="{BB962C8B-B14F-4D97-AF65-F5344CB8AC3E}">
        <p14:creationId xmlns:p14="http://schemas.microsoft.com/office/powerpoint/2010/main" val="356005424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2400" y="3060680"/>
            <a:ext cx="8534400" cy="923330"/>
          </a:xfrm>
          <a:prstGeom prst="rect">
            <a:avLst/>
          </a:prstGeom>
          <a:noFill/>
        </p:spPr>
        <p:txBody>
          <a:bodyPr wrap="square" rtlCol="0">
            <a:spAutoFit/>
          </a:bodyPr>
          <a:lstStyle/>
          <a:p>
            <a:pPr algn="r"/>
            <a:r>
              <a:rPr lang="en-US" b="1" dirty="0" smtClean="0"/>
              <a:t>Parsing the Achievement Gap (II)</a:t>
            </a:r>
          </a:p>
          <a:p>
            <a:r>
              <a:rPr lang="en-US" dirty="0" smtClean="0"/>
              <a:t>Are there still gaps in life experiences and life conditions that mirror gaps in achievement? (Barton &amp; Coley, 2009)</a:t>
            </a:r>
            <a:r>
              <a:rPr lang="en-US" dirty="0">
                <a:solidFill>
                  <a:srgbClr val="FF0000"/>
                </a:solidFill>
              </a:rPr>
              <a:t> Yes</a:t>
            </a:r>
            <a:r>
              <a:rPr lang="en-US" dirty="0"/>
              <a:t> </a:t>
            </a:r>
          </a:p>
        </p:txBody>
      </p:sp>
      <p:sp>
        <p:nvSpPr>
          <p:cNvPr id="7" name="TextBox 6"/>
          <p:cNvSpPr txBox="1"/>
          <p:nvPr/>
        </p:nvSpPr>
        <p:spPr>
          <a:xfrm>
            <a:off x="3962400" y="609600"/>
            <a:ext cx="4191000" cy="1600438"/>
          </a:xfrm>
          <a:prstGeom prst="rect">
            <a:avLst/>
          </a:prstGeom>
          <a:noFill/>
        </p:spPr>
        <p:txBody>
          <a:bodyPr wrap="square" rtlCol="0">
            <a:spAutoFit/>
          </a:bodyPr>
          <a:lstStyle/>
          <a:p>
            <a:pPr algn="r"/>
            <a:r>
              <a:rPr lang="en-US" b="1" dirty="0"/>
              <a:t>Team-Initiated Problem Solving</a:t>
            </a:r>
          </a:p>
          <a:p>
            <a:pPr marL="285750" indent="-285750">
              <a:buFont typeface="Wingdings" pitchFamily="2" charset="2"/>
              <a:buChar char="§"/>
            </a:pPr>
            <a:r>
              <a:rPr lang="en-US" sz="1200" dirty="0" smtClean="0"/>
              <a:t>Do we have a problem?</a:t>
            </a:r>
          </a:p>
          <a:p>
            <a:pPr marL="285750" indent="-285750">
              <a:buFont typeface="Wingdings" pitchFamily="2" charset="2"/>
              <a:buChar char="§"/>
            </a:pPr>
            <a:r>
              <a:rPr lang="en-US" sz="1600" dirty="0" smtClean="0">
                <a:solidFill>
                  <a:srgbClr val="FF0000"/>
                </a:solidFill>
              </a:rPr>
              <a:t>What is our goal for improvement?</a:t>
            </a:r>
          </a:p>
          <a:p>
            <a:pPr marL="285750" indent="-285750">
              <a:buFont typeface="Wingdings" pitchFamily="2" charset="2"/>
              <a:buChar char="§"/>
            </a:pPr>
            <a:r>
              <a:rPr lang="en-US" sz="1600" dirty="0" smtClean="0">
                <a:solidFill>
                  <a:srgbClr val="FF0000"/>
                </a:solidFill>
              </a:rPr>
              <a:t>How are we going to address the problem?</a:t>
            </a:r>
          </a:p>
          <a:p>
            <a:pPr marL="285750" indent="-285750">
              <a:buFont typeface="Wingdings" pitchFamily="2" charset="2"/>
              <a:buChar char="§"/>
            </a:pPr>
            <a:r>
              <a:rPr lang="en-US" sz="1200" dirty="0" smtClean="0"/>
              <a:t>Was </a:t>
            </a:r>
            <a:r>
              <a:rPr lang="en-US" sz="1200" dirty="0"/>
              <a:t>solution implemented with </a:t>
            </a:r>
            <a:r>
              <a:rPr lang="en-US" sz="1200" dirty="0" smtClean="0"/>
              <a:t>fidelity?</a:t>
            </a:r>
          </a:p>
          <a:p>
            <a:pPr marL="285750" indent="-285750">
              <a:buFont typeface="Wingdings" pitchFamily="2" charset="2"/>
              <a:buChar char="§"/>
            </a:pPr>
            <a:r>
              <a:rPr lang="en-US" sz="1200" dirty="0" smtClean="0"/>
              <a:t>Was </a:t>
            </a:r>
            <a:r>
              <a:rPr lang="en-US" sz="1200" dirty="0"/>
              <a:t>desired goal </a:t>
            </a:r>
            <a:r>
              <a:rPr lang="en-US" sz="1200" dirty="0" smtClean="0"/>
              <a:t>achieved?</a:t>
            </a:r>
          </a:p>
          <a:p>
            <a:pPr marL="285750" indent="-285750">
              <a:buFont typeface="Wingdings" pitchFamily="2" charset="2"/>
              <a:buChar char="§"/>
            </a:pPr>
            <a:r>
              <a:rPr lang="en-US" sz="1200" dirty="0" smtClean="0"/>
              <a:t>Has </a:t>
            </a:r>
            <a:r>
              <a:rPr lang="en-US" sz="1200" dirty="0"/>
              <a:t>the problem been solved</a:t>
            </a:r>
            <a:r>
              <a:rPr lang="en-US" sz="1200" dirty="0" smtClean="0"/>
              <a:t>?</a:t>
            </a:r>
            <a:endParaRPr lang="en-US" sz="1200" dirty="0"/>
          </a:p>
        </p:txBody>
      </p:sp>
      <p:sp>
        <p:nvSpPr>
          <p:cNvPr id="4" name="TextBox 3"/>
          <p:cNvSpPr txBox="1"/>
          <p:nvPr/>
        </p:nvSpPr>
        <p:spPr>
          <a:xfrm>
            <a:off x="2057400" y="4191000"/>
            <a:ext cx="6629400" cy="369332"/>
          </a:xfrm>
          <a:prstGeom prst="rect">
            <a:avLst/>
          </a:prstGeom>
          <a:noFill/>
        </p:spPr>
        <p:txBody>
          <a:bodyPr wrap="square" rtlCol="0">
            <a:spAutoFit/>
          </a:bodyPr>
          <a:lstStyle/>
          <a:p>
            <a:pPr algn="r"/>
            <a:r>
              <a:rPr lang="en-US" dirty="0" smtClean="0">
                <a:solidFill>
                  <a:srgbClr val="FF0000"/>
                </a:solidFill>
              </a:rPr>
              <a:t>Another problem identified, parsed, and admired but not solved.</a:t>
            </a:r>
            <a:endParaRPr lang="en-US" dirty="0">
              <a:solidFill>
                <a:srgbClr val="FF0000"/>
              </a:solidFill>
            </a:endParaRPr>
          </a:p>
        </p:txBody>
      </p:sp>
    </p:spTree>
    <p:extLst>
      <p:ext uri="{BB962C8B-B14F-4D97-AF65-F5344CB8AC3E}">
        <p14:creationId xmlns:p14="http://schemas.microsoft.com/office/powerpoint/2010/main" val="372249217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3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124200" y="3277612"/>
            <a:ext cx="5867400" cy="3046988"/>
          </a:xfrm>
          <a:prstGeom prst="rect">
            <a:avLst/>
          </a:prstGeom>
          <a:noFill/>
        </p:spPr>
        <p:txBody>
          <a:bodyPr wrap="square" rtlCol="0">
            <a:spAutoFit/>
          </a:bodyPr>
          <a:lstStyle/>
          <a:p>
            <a:pPr marL="285750" indent="-285750">
              <a:buFont typeface="Wingdings" pitchFamily="2" charset="2"/>
              <a:buChar char="§"/>
            </a:pPr>
            <a:r>
              <a:rPr lang="en-US" sz="1600" dirty="0" smtClean="0"/>
              <a:t>African-American </a:t>
            </a:r>
            <a:r>
              <a:rPr lang="en-US" sz="1600" dirty="0"/>
              <a:t>students </a:t>
            </a:r>
            <a:r>
              <a:rPr lang="en-US" sz="1600" dirty="0" smtClean="0"/>
              <a:t>received more </a:t>
            </a:r>
            <a:r>
              <a:rPr lang="en-US" sz="1600" dirty="0"/>
              <a:t>suspensions </a:t>
            </a:r>
            <a:r>
              <a:rPr lang="en-US" sz="1600" dirty="0" smtClean="0"/>
              <a:t>in middle school than </a:t>
            </a:r>
            <a:r>
              <a:rPr lang="en-US" sz="1600" dirty="0"/>
              <a:t>all other students except Native </a:t>
            </a:r>
            <a:r>
              <a:rPr lang="en-US" sz="1600" dirty="0" smtClean="0"/>
              <a:t>Americans (Skiba, Peterson, &amp; Williams, 1997).</a:t>
            </a:r>
          </a:p>
          <a:p>
            <a:pPr marL="285750" indent="-285750">
              <a:buFont typeface="Wingdings" pitchFamily="2" charset="2"/>
              <a:buChar char="§"/>
            </a:pPr>
            <a:r>
              <a:rPr lang="en-US" sz="1600" dirty="0" smtClean="0"/>
              <a:t>African-American </a:t>
            </a:r>
            <a:r>
              <a:rPr lang="en-US" sz="1600" dirty="0"/>
              <a:t>students are referred to the office for infractions that are </a:t>
            </a:r>
            <a:r>
              <a:rPr lang="en-US" sz="1600" dirty="0" smtClean="0"/>
              <a:t>more subjective (e.g., excessive noise, loitering, threat) in interpretation (Skiba, Michael, </a:t>
            </a:r>
            <a:r>
              <a:rPr lang="en-US" sz="1600" dirty="0" err="1" smtClean="0"/>
              <a:t>Nardo</a:t>
            </a:r>
            <a:r>
              <a:rPr lang="en-US" sz="1600" dirty="0" smtClean="0"/>
              <a:t>, &amp; Peterson, 2002).</a:t>
            </a:r>
          </a:p>
          <a:p>
            <a:pPr marL="285750" indent="-285750">
              <a:buFont typeface="Wingdings" pitchFamily="2" charset="2"/>
              <a:buChar char="§"/>
            </a:pPr>
            <a:r>
              <a:rPr lang="en-US" sz="1600" dirty="0"/>
              <a:t>…even after controlling for the student’s level of teacher-rated behavior problems, teacher ethnicity, and other classroom factors, Black students were significantly more likely than White students to receive ODRs (Bradshaw, Mitchell, </a:t>
            </a:r>
            <a:r>
              <a:rPr lang="en-US" sz="1600" dirty="0" err="1"/>
              <a:t>O’Brennan</a:t>
            </a:r>
            <a:r>
              <a:rPr lang="en-US" sz="1600" dirty="0"/>
              <a:t>, &amp; Leaf, 2010, p. 508</a:t>
            </a:r>
            <a:r>
              <a:rPr lang="en-US" sz="1600" dirty="0" smtClean="0"/>
              <a:t>).</a:t>
            </a:r>
            <a:endParaRPr lang="en-US" sz="1600" dirty="0"/>
          </a:p>
        </p:txBody>
      </p:sp>
      <p:sp>
        <p:nvSpPr>
          <p:cNvPr id="6" name="TextBox 5"/>
          <p:cNvSpPr txBox="1"/>
          <p:nvPr/>
        </p:nvSpPr>
        <p:spPr>
          <a:xfrm>
            <a:off x="567559" y="3212068"/>
            <a:ext cx="2328041" cy="369332"/>
          </a:xfrm>
          <a:prstGeom prst="rect">
            <a:avLst/>
          </a:prstGeom>
          <a:noFill/>
        </p:spPr>
        <p:txBody>
          <a:bodyPr wrap="square" rtlCol="0">
            <a:spAutoFit/>
          </a:bodyPr>
          <a:lstStyle/>
          <a:p>
            <a:r>
              <a:rPr lang="en-US" b="1" dirty="0" smtClean="0"/>
              <a:t>What about Behavior?</a:t>
            </a:r>
          </a:p>
        </p:txBody>
      </p:sp>
      <p:sp>
        <p:nvSpPr>
          <p:cNvPr id="8" name="TextBox 7"/>
          <p:cNvSpPr txBox="1"/>
          <p:nvPr/>
        </p:nvSpPr>
        <p:spPr>
          <a:xfrm>
            <a:off x="3962400" y="609600"/>
            <a:ext cx="4191000" cy="1538883"/>
          </a:xfrm>
          <a:prstGeom prst="rect">
            <a:avLst/>
          </a:prstGeom>
          <a:noFill/>
        </p:spPr>
        <p:txBody>
          <a:bodyPr wrap="square" rtlCol="0">
            <a:spAutoFit/>
          </a:bodyPr>
          <a:lstStyle/>
          <a:p>
            <a:pPr algn="r"/>
            <a:r>
              <a:rPr lang="en-US" b="1" dirty="0"/>
              <a:t>Team-Initiated Problem Solving</a:t>
            </a:r>
          </a:p>
          <a:p>
            <a:pPr marL="285750" indent="-285750">
              <a:buFont typeface="Wingdings" pitchFamily="2" charset="2"/>
              <a:buChar char="§"/>
            </a:pPr>
            <a:r>
              <a:rPr lang="en-US" sz="1600" dirty="0" smtClean="0">
                <a:solidFill>
                  <a:srgbClr val="FF0000"/>
                </a:solidFill>
              </a:rPr>
              <a:t>Do we have a problem?</a:t>
            </a:r>
          </a:p>
          <a:p>
            <a:pPr marL="285750" indent="-285750">
              <a:buFont typeface="Wingdings" pitchFamily="2" charset="2"/>
              <a:buChar char="§"/>
            </a:pPr>
            <a:r>
              <a:rPr lang="en-US" sz="1200" dirty="0" smtClean="0"/>
              <a:t>What is our goal for improvement?</a:t>
            </a:r>
          </a:p>
          <a:p>
            <a:pPr marL="285750" indent="-285750">
              <a:buFont typeface="Wingdings" pitchFamily="2" charset="2"/>
              <a:buChar char="§"/>
            </a:pPr>
            <a:r>
              <a:rPr lang="en-US" sz="1200" dirty="0" smtClean="0"/>
              <a:t>How are we going to address the problem?</a:t>
            </a:r>
          </a:p>
          <a:p>
            <a:pPr marL="285750" indent="-285750">
              <a:buFont typeface="Wingdings" pitchFamily="2" charset="2"/>
              <a:buChar char="§"/>
            </a:pPr>
            <a:r>
              <a:rPr lang="en-US" sz="1200" dirty="0" smtClean="0"/>
              <a:t>Was </a:t>
            </a:r>
            <a:r>
              <a:rPr lang="en-US" sz="1200" dirty="0"/>
              <a:t>solution implemented with </a:t>
            </a:r>
            <a:r>
              <a:rPr lang="en-US" sz="1200" dirty="0" smtClean="0"/>
              <a:t>fidelity?</a:t>
            </a:r>
          </a:p>
          <a:p>
            <a:pPr marL="285750" indent="-285750">
              <a:buFont typeface="Wingdings" pitchFamily="2" charset="2"/>
              <a:buChar char="§"/>
            </a:pPr>
            <a:r>
              <a:rPr lang="en-US" sz="1200" dirty="0" smtClean="0"/>
              <a:t>Was </a:t>
            </a:r>
            <a:r>
              <a:rPr lang="en-US" sz="1200" dirty="0"/>
              <a:t>desired goal </a:t>
            </a:r>
            <a:r>
              <a:rPr lang="en-US" sz="1200" dirty="0" smtClean="0"/>
              <a:t>achieved?</a:t>
            </a:r>
          </a:p>
          <a:p>
            <a:pPr marL="285750" indent="-285750">
              <a:buFont typeface="Wingdings" pitchFamily="2" charset="2"/>
              <a:buChar char="§"/>
            </a:pPr>
            <a:r>
              <a:rPr lang="en-US" sz="1200" dirty="0" smtClean="0"/>
              <a:t>Has </a:t>
            </a:r>
            <a:r>
              <a:rPr lang="en-US" sz="1200" dirty="0"/>
              <a:t>the problem been solved</a:t>
            </a:r>
            <a:r>
              <a:rPr lang="en-US" sz="1200" dirty="0" smtClean="0"/>
              <a:t>?</a:t>
            </a:r>
            <a:endParaRPr lang="en-US" sz="1200" dirty="0"/>
          </a:p>
        </p:txBody>
      </p:sp>
    </p:spTree>
    <p:extLst>
      <p:ext uri="{BB962C8B-B14F-4D97-AF65-F5344CB8AC3E}">
        <p14:creationId xmlns:p14="http://schemas.microsoft.com/office/powerpoint/2010/main" val="367560775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124200" y="2785170"/>
            <a:ext cx="5867400" cy="3539430"/>
          </a:xfrm>
          <a:prstGeom prst="rect">
            <a:avLst/>
          </a:prstGeom>
          <a:noFill/>
        </p:spPr>
        <p:txBody>
          <a:bodyPr wrap="square" rtlCol="0">
            <a:spAutoFit/>
          </a:bodyPr>
          <a:lstStyle/>
          <a:p>
            <a:pPr marL="285750" indent="-285750">
              <a:buFont typeface="Wingdings" pitchFamily="2" charset="2"/>
              <a:buChar char="§"/>
            </a:pPr>
            <a:r>
              <a:rPr lang="en-US" sz="1600" dirty="0"/>
              <a:t>A discipline gap with African American students over-represented among students with office discipline referrals was present in schools engaged in school-wide positive behavior support implementation as well as schools not engaged in implementation; however, the gap was smaller in schools engaged in school-wide positive behavior support. (Vincent, Swain-Bradway, Tobin, &amp; May, 2011)</a:t>
            </a:r>
          </a:p>
          <a:p>
            <a:pPr marL="285750" indent="-285750">
              <a:buFont typeface="Wingdings" pitchFamily="2" charset="2"/>
              <a:buChar char="§"/>
            </a:pPr>
            <a:r>
              <a:rPr lang="en-US" sz="1600" dirty="0" smtClean="0"/>
              <a:t>The </a:t>
            </a:r>
            <a:r>
              <a:rPr lang="en-US" sz="1600" dirty="0"/>
              <a:t>statistics on the use of suspension for African American and special education students are cause for great concern. We already know that African American males are disproportionately placed into categories of special education that are associated with extremely poor outcomes. We now see that these same students face incredibly high rates of suspension. </a:t>
            </a:r>
            <a:r>
              <a:rPr lang="en-US" sz="1600" dirty="0" smtClean="0"/>
              <a:t>(</a:t>
            </a:r>
            <a:r>
              <a:rPr lang="en-US" sz="1600" dirty="0" err="1" smtClean="0"/>
              <a:t>Orfield</a:t>
            </a:r>
            <a:r>
              <a:rPr lang="en-US" sz="1600" dirty="0" smtClean="0"/>
              <a:t>, 2012, p. 4)</a:t>
            </a:r>
          </a:p>
        </p:txBody>
      </p:sp>
      <p:sp>
        <p:nvSpPr>
          <p:cNvPr id="6" name="TextBox 5"/>
          <p:cNvSpPr txBox="1"/>
          <p:nvPr/>
        </p:nvSpPr>
        <p:spPr>
          <a:xfrm>
            <a:off x="567559" y="3212068"/>
            <a:ext cx="2328041" cy="369332"/>
          </a:xfrm>
          <a:prstGeom prst="rect">
            <a:avLst/>
          </a:prstGeom>
          <a:noFill/>
        </p:spPr>
        <p:txBody>
          <a:bodyPr wrap="square" rtlCol="0">
            <a:spAutoFit/>
          </a:bodyPr>
          <a:lstStyle/>
          <a:p>
            <a:r>
              <a:rPr lang="en-US" b="1" dirty="0" smtClean="0"/>
              <a:t>What about Behavior?</a:t>
            </a:r>
          </a:p>
        </p:txBody>
      </p:sp>
      <p:sp>
        <p:nvSpPr>
          <p:cNvPr id="8" name="TextBox 7"/>
          <p:cNvSpPr txBox="1"/>
          <p:nvPr/>
        </p:nvSpPr>
        <p:spPr>
          <a:xfrm>
            <a:off x="3962400" y="609600"/>
            <a:ext cx="4191000" cy="1538883"/>
          </a:xfrm>
          <a:prstGeom prst="rect">
            <a:avLst/>
          </a:prstGeom>
          <a:noFill/>
        </p:spPr>
        <p:txBody>
          <a:bodyPr wrap="square" rtlCol="0">
            <a:spAutoFit/>
          </a:bodyPr>
          <a:lstStyle/>
          <a:p>
            <a:pPr algn="r"/>
            <a:r>
              <a:rPr lang="en-US" b="1" dirty="0"/>
              <a:t>Team-Initiated Problem Solving</a:t>
            </a:r>
          </a:p>
          <a:p>
            <a:pPr marL="285750" indent="-285750">
              <a:buFont typeface="Wingdings" pitchFamily="2" charset="2"/>
              <a:buChar char="§"/>
            </a:pPr>
            <a:r>
              <a:rPr lang="en-US" sz="1600" dirty="0" smtClean="0">
                <a:solidFill>
                  <a:srgbClr val="FF0000"/>
                </a:solidFill>
              </a:rPr>
              <a:t>Do we have a problem?</a:t>
            </a:r>
          </a:p>
          <a:p>
            <a:pPr marL="285750" indent="-285750">
              <a:buFont typeface="Wingdings" pitchFamily="2" charset="2"/>
              <a:buChar char="§"/>
            </a:pPr>
            <a:r>
              <a:rPr lang="en-US" sz="1200" dirty="0" smtClean="0"/>
              <a:t>What is our goal for improvement?</a:t>
            </a:r>
          </a:p>
          <a:p>
            <a:pPr marL="285750" indent="-285750">
              <a:buFont typeface="Wingdings" pitchFamily="2" charset="2"/>
              <a:buChar char="§"/>
            </a:pPr>
            <a:r>
              <a:rPr lang="en-US" sz="1200" dirty="0" smtClean="0"/>
              <a:t>How are we going to address the problem?</a:t>
            </a:r>
          </a:p>
          <a:p>
            <a:pPr marL="285750" indent="-285750">
              <a:buFont typeface="Wingdings" pitchFamily="2" charset="2"/>
              <a:buChar char="§"/>
            </a:pPr>
            <a:r>
              <a:rPr lang="en-US" sz="1200" dirty="0" smtClean="0"/>
              <a:t>Was </a:t>
            </a:r>
            <a:r>
              <a:rPr lang="en-US" sz="1200" dirty="0"/>
              <a:t>solution implemented with </a:t>
            </a:r>
            <a:r>
              <a:rPr lang="en-US" sz="1200" dirty="0" smtClean="0"/>
              <a:t>fidelity?</a:t>
            </a:r>
          </a:p>
          <a:p>
            <a:pPr marL="285750" indent="-285750">
              <a:buFont typeface="Wingdings" pitchFamily="2" charset="2"/>
              <a:buChar char="§"/>
            </a:pPr>
            <a:r>
              <a:rPr lang="en-US" sz="1200" dirty="0" smtClean="0"/>
              <a:t>Was </a:t>
            </a:r>
            <a:r>
              <a:rPr lang="en-US" sz="1200" dirty="0"/>
              <a:t>desired goal </a:t>
            </a:r>
            <a:r>
              <a:rPr lang="en-US" sz="1200" dirty="0" smtClean="0"/>
              <a:t>achieved?</a:t>
            </a:r>
          </a:p>
          <a:p>
            <a:pPr marL="285750" indent="-285750">
              <a:buFont typeface="Wingdings" pitchFamily="2" charset="2"/>
              <a:buChar char="§"/>
            </a:pPr>
            <a:r>
              <a:rPr lang="en-US" sz="1200" dirty="0" smtClean="0"/>
              <a:t>Has </a:t>
            </a:r>
            <a:r>
              <a:rPr lang="en-US" sz="1200" dirty="0"/>
              <a:t>the problem been solved</a:t>
            </a:r>
            <a:r>
              <a:rPr lang="en-US" sz="1200" dirty="0" smtClean="0"/>
              <a:t>?</a:t>
            </a:r>
            <a:endParaRPr lang="en-US" sz="1200" dirty="0"/>
          </a:p>
        </p:txBody>
      </p:sp>
    </p:spTree>
    <p:extLst>
      <p:ext uri="{BB962C8B-B14F-4D97-AF65-F5344CB8AC3E}">
        <p14:creationId xmlns:p14="http://schemas.microsoft.com/office/powerpoint/2010/main" val="2527471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124200" y="3113782"/>
            <a:ext cx="5867400" cy="1077218"/>
          </a:xfrm>
          <a:prstGeom prst="rect">
            <a:avLst/>
          </a:prstGeom>
          <a:noFill/>
        </p:spPr>
        <p:txBody>
          <a:bodyPr wrap="square" rtlCol="0">
            <a:spAutoFit/>
          </a:bodyPr>
          <a:lstStyle/>
          <a:p>
            <a:pPr marL="285750" indent="-285750">
              <a:buFont typeface="Wingdings" pitchFamily="2" charset="2"/>
              <a:buChar char="§"/>
            </a:pPr>
            <a:r>
              <a:rPr lang="en-US" sz="1600" dirty="0" smtClean="0"/>
              <a:t>It has become a well-known fact that students from non-White backgrounds…experience poorer discipline and academic outcomes…than their White peers (Vincent, Tobin, </a:t>
            </a:r>
            <a:r>
              <a:rPr lang="en-US" sz="1600" dirty="0" err="1" smtClean="0"/>
              <a:t>Hawken</a:t>
            </a:r>
            <a:r>
              <a:rPr lang="en-US" sz="1600" dirty="0" smtClean="0"/>
              <a:t>, &amp; Frank, 2012, p. 431-432).</a:t>
            </a:r>
          </a:p>
        </p:txBody>
      </p:sp>
      <p:sp>
        <p:nvSpPr>
          <p:cNvPr id="6" name="TextBox 5"/>
          <p:cNvSpPr txBox="1"/>
          <p:nvPr/>
        </p:nvSpPr>
        <p:spPr>
          <a:xfrm>
            <a:off x="567559" y="3212068"/>
            <a:ext cx="2328041" cy="369332"/>
          </a:xfrm>
          <a:prstGeom prst="rect">
            <a:avLst/>
          </a:prstGeom>
          <a:noFill/>
        </p:spPr>
        <p:txBody>
          <a:bodyPr wrap="square" rtlCol="0">
            <a:spAutoFit/>
          </a:bodyPr>
          <a:lstStyle/>
          <a:p>
            <a:r>
              <a:rPr lang="en-US" b="1" dirty="0" smtClean="0"/>
              <a:t>What about Behavior?</a:t>
            </a:r>
          </a:p>
        </p:txBody>
      </p:sp>
      <p:sp>
        <p:nvSpPr>
          <p:cNvPr id="8" name="TextBox 7"/>
          <p:cNvSpPr txBox="1"/>
          <p:nvPr/>
        </p:nvSpPr>
        <p:spPr>
          <a:xfrm>
            <a:off x="3962400" y="609600"/>
            <a:ext cx="4191000" cy="1538883"/>
          </a:xfrm>
          <a:prstGeom prst="rect">
            <a:avLst/>
          </a:prstGeom>
          <a:noFill/>
        </p:spPr>
        <p:txBody>
          <a:bodyPr wrap="square" rtlCol="0">
            <a:spAutoFit/>
          </a:bodyPr>
          <a:lstStyle/>
          <a:p>
            <a:pPr algn="r"/>
            <a:r>
              <a:rPr lang="en-US" b="1" dirty="0"/>
              <a:t>Team-Initiated Problem Solving</a:t>
            </a:r>
          </a:p>
          <a:p>
            <a:pPr marL="285750" indent="-285750">
              <a:buFont typeface="Wingdings" pitchFamily="2" charset="2"/>
              <a:buChar char="§"/>
            </a:pPr>
            <a:r>
              <a:rPr lang="en-US" sz="1600" dirty="0" smtClean="0">
                <a:solidFill>
                  <a:srgbClr val="FF0000"/>
                </a:solidFill>
              </a:rPr>
              <a:t>Do we have a problem?</a:t>
            </a:r>
          </a:p>
          <a:p>
            <a:pPr marL="285750" indent="-285750">
              <a:buFont typeface="Wingdings" pitchFamily="2" charset="2"/>
              <a:buChar char="§"/>
            </a:pPr>
            <a:r>
              <a:rPr lang="en-US" sz="1200" dirty="0" smtClean="0"/>
              <a:t>What is our goal for improvement?</a:t>
            </a:r>
          </a:p>
          <a:p>
            <a:pPr marL="285750" indent="-285750">
              <a:buFont typeface="Wingdings" pitchFamily="2" charset="2"/>
              <a:buChar char="§"/>
            </a:pPr>
            <a:r>
              <a:rPr lang="en-US" sz="1200" dirty="0" smtClean="0"/>
              <a:t>How are we going to address the problem?</a:t>
            </a:r>
          </a:p>
          <a:p>
            <a:pPr marL="285750" indent="-285750">
              <a:buFont typeface="Wingdings" pitchFamily="2" charset="2"/>
              <a:buChar char="§"/>
            </a:pPr>
            <a:r>
              <a:rPr lang="en-US" sz="1200" dirty="0" smtClean="0"/>
              <a:t>Was </a:t>
            </a:r>
            <a:r>
              <a:rPr lang="en-US" sz="1200" dirty="0"/>
              <a:t>solution implemented with </a:t>
            </a:r>
            <a:r>
              <a:rPr lang="en-US" sz="1200" dirty="0" smtClean="0"/>
              <a:t>fidelity?</a:t>
            </a:r>
          </a:p>
          <a:p>
            <a:pPr marL="285750" indent="-285750">
              <a:buFont typeface="Wingdings" pitchFamily="2" charset="2"/>
              <a:buChar char="§"/>
            </a:pPr>
            <a:r>
              <a:rPr lang="en-US" sz="1200" dirty="0" smtClean="0"/>
              <a:t>Was </a:t>
            </a:r>
            <a:r>
              <a:rPr lang="en-US" sz="1200" dirty="0"/>
              <a:t>desired goal </a:t>
            </a:r>
            <a:r>
              <a:rPr lang="en-US" sz="1200" dirty="0" smtClean="0"/>
              <a:t>achieved?</a:t>
            </a:r>
          </a:p>
          <a:p>
            <a:pPr marL="285750" indent="-285750">
              <a:buFont typeface="Wingdings" pitchFamily="2" charset="2"/>
              <a:buChar char="§"/>
            </a:pPr>
            <a:r>
              <a:rPr lang="en-US" sz="1200" dirty="0" smtClean="0"/>
              <a:t>Has </a:t>
            </a:r>
            <a:r>
              <a:rPr lang="en-US" sz="1200" dirty="0"/>
              <a:t>the problem been solved</a:t>
            </a:r>
            <a:r>
              <a:rPr lang="en-US" sz="1200" dirty="0" smtClean="0"/>
              <a:t>?</a:t>
            </a:r>
            <a:endParaRPr lang="en-US" sz="1200" dirty="0"/>
          </a:p>
        </p:txBody>
      </p:sp>
    </p:spTree>
    <p:extLst>
      <p:ext uri="{BB962C8B-B14F-4D97-AF65-F5344CB8AC3E}">
        <p14:creationId xmlns:p14="http://schemas.microsoft.com/office/powerpoint/2010/main" val="381849687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685800" y="125760"/>
            <a:ext cx="8229600" cy="1143000"/>
          </a:xfrm>
        </p:spPr>
        <p:txBody>
          <a:bodyPr>
            <a:normAutofit fontScale="90000"/>
          </a:bodyPr>
          <a:lstStyle/>
          <a:p>
            <a:r>
              <a:rPr lang="en-US" dirty="0">
                <a:ea typeface="ＭＳ Ｐゴシック" charset="-128"/>
              </a:rPr>
              <a:t>Maximizing Your Session Participation</a:t>
            </a:r>
            <a:endParaRPr lang="en-US" dirty="0"/>
          </a:p>
        </p:txBody>
      </p:sp>
      <p:sp>
        <p:nvSpPr>
          <p:cNvPr id="5" name="Freeform 4"/>
          <p:cNvSpPr/>
          <p:nvPr/>
        </p:nvSpPr>
        <p:spPr>
          <a:xfrm>
            <a:off x="588133" y="1412776"/>
            <a:ext cx="8496943" cy="5256583"/>
          </a:xfrm>
          <a:custGeom>
            <a:avLst/>
            <a:gdLst>
              <a:gd name="connsiteX0" fmla="*/ 0 w 8352928"/>
              <a:gd name="connsiteY0" fmla="*/ 446810 h 5256583"/>
              <a:gd name="connsiteX1" fmla="*/ 446810 w 8352928"/>
              <a:gd name="connsiteY1" fmla="*/ 0 h 5256583"/>
              <a:gd name="connsiteX2" fmla="*/ 7906118 w 8352928"/>
              <a:gd name="connsiteY2" fmla="*/ 0 h 5256583"/>
              <a:gd name="connsiteX3" fmla="*/ 8352928 w 8352928"/>
              <a:gd name="connsiteY3" fmla="*/ 446810 h 5256583"/>
              <a:gd name="connsiteX4" fmla="*/ 8352928 w 8352928"/>
              <a:gd name="connsiteY4" fmla="*/ 4809773 h 5256583"/>
              <a:gd name="connsiteX5" fmla="*/ 7906118 w 8352928"/>
              <a:gd name="connsiteY5" fmla="*/ 5256583 h 5256583"/>
              <a:gd name="connsiteX6" fmla="*/ 446810 w 8352928"/>
              <a:gd name="connsiteY6" fmla="*/ 5256583 h 5256583"/>
              <a:gd name="connsiteX7" fmla="*/ 0 w 8352928"/>
              <a:gd name="connsiteY7" fmla="*/ 4809773 h 5256583"/>
              <a:gd name="connsiteX8" fmla="*/ 0 w 8352928"/>
              <a:gd name="connsiteY8" fmla="*/ 446810 h 5256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352928" h="5256583">
                <a:moveTo>
                  <a:pt x="0" y="446810"/>
                </a:moveTo>
                <a:cubicBezTo>
                  <a:pt x="0" y="200044"/>
                  <a:pt x="200044" y="0"/>
                  <a:pt x="446810" y="0"/>
                </a:cubicBezTo>
                <a:lnTo>
                  <a:pt x="7906118" y="0"/>
                </a:lnTo>
                <a:cubicBezTo>
                  <a:pt x="8152884" y="0"/>
                  <a:pt x="8352928" y="200044"/>
                  <a:pt x="8352928" y="446810"/>
                </a:cubicBezTo>
                <a:lnTo>
                  <a:pt x="8352928" y="4809773"/>
                </a:lnTo>
                <a:cubicBezTo>
                  <a:pt x="8352928" y="5056539"/>
                  <a:pt x="8152884" y="5256583"/>
                  <a:pt x="7906118" y="5256583"/>
                </a:cubicBezTo>
                <a:lnTo>
                  <a:pt x="446810" y="5256583"/>
                </a:lnTo>
                <a:cubicBezTo>
                  <a:pt x="200044" y="5256583"/>
                  <a:pt x="0" y="5056539"/>
                  <a:pt x="0" y="4809773"/>
                </a:cubicBezTo>
                <a:lnTo>
                  <a:pt x="0" y="446810"/>
                </a:lnTo>
                <a:close/>
              </a:path>
            </a:pathLst>
          </a:custGeom>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hemeClr val="accent2">
              <a:shade val="80000"/>
              <a:hueOff val="0"/>
              <a:satOff val="0"/>
              <a:lumOff val="0"/>
              <a:alphaOff val="0"/>
            </a:schemeClr>
          </a:fillRef>
          <a:effectRef idx="2">
            <a:schemeClr val="accent2">
              <a:shade val="80000"/>
              <a:hueOff val="0"/>
              <a:satOff val="0"/>
              <a:lumOff val="0"/>
              <a:alphaOff val="0"/>
            </a:schemeClr>
          </a:effectRef>
          <a:fontRef idx="minor">
            <a:schemeClr val="lt1"/>
          </a:fontRef>
        </p:style>
        <p:txBody>
          <a:bodyPr spcFirstLastPara="0" vert="horz" wrap="square" lIns="283266" tIns="283266" rIns="283266" bIns="4210559" numCol="1" spcCol="1270" anchor="t" anchorCtr="0">
            <a:noAutofit/>
          </a:bodyPr>
          <a:lstStyle/>
          <a:p>
            <a:pPr lvl="0" algn="ctr" defTabSz="1778000">
              <a:lnSpc>
                <a:spcPct val="90000"/>
              </a:lnSpc>
              <a:spcBef>
                <a:spcPct val="0"/>
              </a:spcBef>
              <a:spcAft>
                <a:spcPct val="35000"/>
              </a:spcAft>
            </a:pPr>
            <a:r>
              <a:rPr lang="en-US" sz="4000" b="0" kern="1200" dirty="0" smtClean="0"/>
              <a:t>Work with your team</a:t>
            </a:r>
            <a:endParaRPr lang="en-US" sz="4000" b="0" kern="1200" dirty="0"/>
          </a:p>
        </p:txBody>
      </p:sp>
      <p:sp>
        <p:nvSpPr>
          <p:cNvPr id="6" name="Freeform 5"/>
          <p:cNvSpPr/>
          <p:nvPr/>
        </p:nvSpPr>
        <p:spPr>
          <a:xfrm>
            <a:off x="881101" y="2492898"/>
            <a:ext cx="7959394" cy="4003708"/>
          </a:xfrm>
          <a:custGeom>
            <a:avLst/>
            <a:gdLst>
              <a:gd name="connsiteX0" fmla="*/ 0 w 7824490"/>
              <a:gd name="connsiteY0" fmla="*/ 420389 h 4003708"/>
              <a:gd name="connsiteX1" fmla="*/ 420389 w 7824490"/>
              <a:gd name="connsiteY1" fmla="*/ 0 h 4003708"/>
              <a:gd name="connsiteX2" fmla="*/ 7404101 w 7824490"/>
              <a:gd name="connsiteY2" fmla="*/ 0 h 4003708"/>
              <a:gd name="connsiteX3" fmla="*/ 7824490 w 7824490"/>
              <a:gd name="connsiteY3" fmla="*/ 420389 h 4003708"/>
              <a:gd name="connsiteX4" fmla="*/ 7824490 w 7824490"/>
              <a:gd name="connsiteY4" fmla="*/ 3583319 h 4003708"/>
              <a:gd name="connsiteX5" fmla="*/ 7404101 w 7824490"/>
              <a:gd name="connsiteY5" fmla="*/ 4003708 h 4003708"/>
              <a:gd name="connsiteX6" fmla="*/ 420389 w 7824490"/>
              <a:gd name="connsiteY6" fmla="*/ 4003708 h 4003708"/>
              <a:gd name="connsiteX7" fmla="*/ 0 w 7824490"/>
              <a:gd name="connsiteY7" fmla="*/ 3583319 h 4003708"/>
              <a:gd name="connsiteX8" fmla="*/ 0 w 7824490"/>
              <a:gd name="connsiteY8" fmla="*/ 420389 h 4003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24490" h="4003708">
                <a:moveTo>
                  <a:pt x="0" y="420389"/>
                </a:moveTo>
                <a:cubicBezTo>
                  <a:pt x="0" y="188215"/>
                  <a:pt x="188215" y="0"/>
                  <a:pt x="420389" y="0"/>
                </a:cubicBezTo>
                <a:lnTo>
                  <a:pt x="7404101" y="0"/>
                </a:lnTo>
                <a:cubicBezTo>
                  <a:pt x="7636275" y="0"/>
                  <a:pt x="7824490" y="188215"/>
                  <a:pt x="7824490" y="420389"/>
                </a:cubicBezTo>
                <a:lnTo>
                  <a:pt x="7824490" y="3583319"/>
                </a:lnTo>
                <a:cubicBezTo>
                  <a:pt x="7824490" y="3815493"/>
                  <a:pt x="7636275" y="4003708"/>
                  <a:pt x="7404101" y="4003708"/>
                </a:cubicBezTo>
                <a:lnTo>
                  <a:pt x="420389" y="4003708"/>
                </a:lnTo>
                <a:cubicBezTo>
                  <a:pt x="188215" y="4003708"/>
                  <a:pt x="0" y="3815493"/>
                  <a:pt x="0" y="3583319"/>
                </a:cubicBezTo>
                <a:lnTo>
                  <a:pt x="0" y="420389"/>
                </a:lnTo>
                <a:close/>
              </a:path>
            </a:pathLst>
          </a:custGeom>
          <a:solidFill>
            <a:schemeClr val="accent6">
              <a:lumMod val="20000"/>
              <a:lumOff val="80000"/>
            </a:schemeClr>
          </a:solidFill>
          <a:scene3d>
            <a:camera prst="orthographicFront">
              <a:rot lat="0" lon="0" rev="0"/>
            </a:camera>
            <a:lightRig rig="contrasting" dir="t">
              <a:rot lat="0" lon="0" rev="1200000"/>
            </a:lightRig>
          </a:scene3d>
          <a:sp3d contourW="19050" prstMaterial="metal">
            <a:bevelT w="88900" h="203200"/>
            <a:bevelB w="165100" h="254000"/>
          </a:sp3d>
        </p:spPr>
        <p:style>
          <a:lnRef idx="1">
            <a:schemeClr val="accent6"/>
          </a:lnRef>
          <a:fillRef idx="2">
            <a:schemeClr val="accent6"/>
          </a:fillRef>
          <a:effectRef idx="1">
            <a:schemeClr val="accent6"/>
          </a:effectRef>
          <a:fontRef idx="minor">
            <a:schemeClr val="dk1"/>
          </a:fontRef>
        </p:style>
        <p:txBody>
          <a:bodyPr spcFirstLastPara="0" vert="horz" wrap="square" lIns="182880" tIns="365760" rIns="182880" bIns="182880" numCol="1" spcCol="1270" anchor="t" anchorCtr="0">
            <a:noAutofit/>
          </a:bodyPr>
          <a:lstStyle/>
          <a:p>
            <a:pPr lvl="0" algn="ctr" defTabSz="1778000">
              <a:lnSpc>
                <a:spcPct val="90000"/>
              </a:lnSpc>
              <a:spcBef>
                <a:spcPct val="0"/>
              </a:spcBef>
              <a:spcAft>
                <a:spcPct val="35000"/>
              </a:spcAft>
            </a:pPr>
            <a:r>
              <a:rPr lang="en-US" sz="4000" kern="1200" dirty="0" smtClean="0">
                <a:solidFill>
                  <a:schemeClr val="accent2"/>
                </a:solidFill>
              </a:rPr>
              <a:t>Consider 4 questions:</a:t>
            </a:r>
            <a:endParaRPr lang="en-US" sz="1100" kern="1200" dirty="0" smtClean="0">
              <a:solidFill>
                <a:schemeClr val="accent2"/>
              </a:solidFill>
            </a:endParaRPr>
          </a:p>
          <a:p>
            <a:pPr marL="463550" lvl="0" indent="-354013" algn="ctr" defTabSz="1778000">
              <a:lnSpc>
                <a:spcPct val="90000"/>
              </a:lnSpc>
              <a:spcBef>
                <a:spcPct val="0"/>
              </a:spcBef>
              <a:spcAft>
                <a:spcPct val="35000"/>
              </a:spcAft>
            </a:pPr>
            <a:r>
              <a:rPr lang="en-US" sz="1100" kern="1200" dirty="0" smtClean="0"/>
              <a:t>  </a:t>
            </a:r>
          </a:p>
          <a:p>
            <a:pPr marL="463550" lvl="0" indent="-354013" algn="l" defTabSz="1778000">
              <a:lnSpc>
                <a:spcPct val="90000"/>
              </a:lnSpc>
              <a:spcBef>
                <a:spcPct val="0"/>
              </a:spcBef>
              <a:spcAft>
                <a:spcPct val="35000"/>
              </a:spcAft>
              <a:buFont typeface="Century Gothic" pitchFamily="34" charset="0"/>
              <a:buChar char="–"/>
            </a:pPr>
            <a:r>
              <a:rPr lang="en-US" sz="3000" kern="1200" dirty="0" smtClean="0">
                <a:solidFill>
                  <a:schemeClr val="accent2"/>
                </a:solidFill>
              </a:rPr>
              <a:t>Where are we in our implementation?</a:t>
            </a:r>
          </a:p>
          <a:p>
            <a:pPr marL="463550" lvl="0" indent="-354013" algn="l" defTabSz="1778000">
              <a:lnSpc>
                <a:spcPct val="90000"/>
              </a:lnSpc>
              <a:spcBef>
                <a:spcPct val="0"/>
              </a:spcBef>
              <a:spcAft>
                <a:spcPct val="35000"/>
              </a:spcAft>
              <a:buFont typeface="Century Gothic" pitchFamily="34" charset="0"/>
              <a:buChar char="–"/>
            </a:pPr>
            <a:r>
              <a:rPr lang="en-US" sz="3000" kern="1200" dirty="0" smtClean="0">
                <a:solidFill>
                  <a:schemeClr val="accent2"/>
                </a:solidFill>
              </a:rPr>
              <a:t>What do I hope to learn?</a:t>
            </a:r>
          </a:p>
          <a:p>
            <a:pPr marL="463550" lvl="0" indent="-354013" algn="l" defTabSz="1778000">
              <a:lnSpc>
                <a:spcPct val="90000"/>
              </a:lnSpc>
              <a:spcBef>
                <a:spcPct val="0"/>
              </a:spcBef>
              <a:spcAft>
                <a:spcPct val="35000"/>
              </a:spcAft>
              <a:buFont typeface="Century Gothic" pitchFamily="34" charset="0"/>
              <a:buChar char="–"/>
            </a:pPr>
            <a:r>
              <a:rPr lang="en-US" sz="3000" kern="1200" dirty="0" smtClean="0">
                <a:solidFill>
                  <a:schemeClr val="accent2"/>
                </a:solidFill>
              </a:rPr>
              <a:t>What did I learn?</a:t>
            </a:r>
          </a:p>
          <a:p>
            <a:pPr marL="463550" lvl="0" indent="-354013" algn="l" defTabSz="1778000">
              <a:lnSpc>
                <a:spcPct val="90000"/>
              </a:lnSpc>
              <a:spcBef>
                <a:spcPct val="0"/>
              </a:spcBef>
              <a:spcAft>
                <a:spcPct val="35000"/>
              </a:spcAft>
              <a:buFont typeface="Century Gothic" pitchFamily="34" charset="0"/>
              <a:buChar char="–"/>
            </a:pPr>
            <a:r>
              <a:rPr lang="en-US" sz="3000" kern="1200" dirty="0" smtClean="0">
                <a:solidFill>
                  <a:schemeClr val="accent2"/>
                </a:solidFill>
              </a:rPr>
              <a:t>What will I do with what I learned?</a:t>
            </a:r>
            <a:endParaRPr lang="en-US" sz="3000" kern="1200" dirty="0">
              <a:solidFill>
                <a:schemeClr val="accent2"/>
              </a:solidFill>
            </a:endParaRPr>
          </a:p>
        </p:txBody>
      </p:sp>
    </p:spTree>
    <p:extLst>
      <p:ext uri="{BB962C8B-B14F-4D97-AF65-F5344CB8AC3E}">
        <p14:creationId xmlns:p14="http://schemas.microsoft.com/office/powerpoint/2010/main" val="89463307"/>
      </p:ext>
    </p:extLst>
  </p:cSld>
  <p:clrMapOvr>
    <a:masterClrMapping/>
  </p:clrMapOvr>
  <p:transition spd="slow">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971800" y="2360474"/>
            <a:ext cx="6019800" cy="1754326"/>
          </a:xfrm>
          <a:prstGeom prst="rect">
            <a:avLst/>
          </a:prstGeom>
          <a:noFill/>
        </p:spPr>
        <p:txBody>
          <a:bodyPr wrap="square" rtlCol="0">
            <a:spAutoFit/>
          </a:bodyPr>
          <a:lstStyle/>
          <a:p>
            <a:pPr marL="173038" lvl="1"/>
            <a:r>
              <a:rPr lang="en-US" dirty="0" smtClean="0"/>
              <a:t>National suspension rates show that 17%, or 1 out of every 6 Black schoolchildren enrolled in K-12, were suspended at least once; and, this is much higher than the risk for </a:t>
            </a:r>
            <a:r>
              <a:rPr lang="en-US" dirty="0"/>
              <a:t>Native </a:t>
            </a:r>
            <a:r>
              <a:rPr lang="en-US" dirty="0" smtClean="0"/>
              <a:t>Americans (1 </a:t>
            </a:r>
            <a:r>
              <a:rPr lang="en-US" dirty="0"/>
              <a:t>in 13 </a:t>
            </a:r>
            <a:r>
              <a:rPr lang="en-US" dirty="0" smtClean="0"/>
              <a:t>or 8%), Latinos (1 </a:t>
            </a:r>
            <a:r>
              <a:rPr lang="en-US" dirty="0"/>
              <a:t>in 14 </a:t>
            </a:r>
            <a:r>
              <a:rPr lang="en-US" dirty="0" smtClean="0"/>
              <a:t>or 7%), </a:t>
            </a:r>
            <a:r>
              <a:rPr lang="en-US" dirty="0"/>
              <a:t>Whites </a:t>
            </a:r>
            <a:r>
              <a:rPr lang="en-US" dirty="0" smtClean="0"/>
              <a:t>(1 </a:t>
            </a:r>
            <a:r>
              <a:rPr lang="en-US" dirty="0"/>
              <a:t>in 20 </a:t>
            </a:r>
            <a:r>
              <a:rPr lang="en-US" dirty="0" smtClean="0"/>
              <a:t>or 5%), or  </a:t>
            </a:r>
            <a:r>
              <a:rPr lang="en-US" dirty="0"/>
              <a:t>Asian Americans </a:t>
            </a:r>
            <a:r>
              <a:rPr lang="en-US" dirty="0" smtClean="0"/>
              <a:t>(1 </a:t>
            </a:r>
            <a:r>
              <a:rPr lang="en-US" dirty="0"/>
              <a:t>in 50 </a:t>
            </a:r>
            <a:r>
              <a:rPr lang="en-US" dirty="0" smtClean="0"/>
              <a:t>or 2%). (</a:t>
            </a:r>
            <a:r>
              <a:rPr lang="en-US" dirty="0" err="1" smtClean="0"/>
              <a:t>Losen</a:t>
            </a:r>
            <a:r>
              <a:rPr lang="en-US" dirty="0" smtClean="0"/>
              <a:t> &amp; Gillespie, 2012)</a:t>
            </a:r>
          </a:p>
        </p:txBody>
      </p:sp>
      <p:pic>
        <p:nvPicPr>
          <p:cNvPr id="4098"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114800" y="4267200"/>
            <a:ext cx="4376799" cy="1909762"/>
          </a:xfrm>
          <a:prstGeom prst="rect">
            <a:avLst/>
          </a:prstGeom>
          <a:noFill/>
          <a:ln>
            <a:solidFill>
              <a:schemeClr val="accent1"/>
            </a:solidFill>
          </a:ln>
          <a:effectLst>
            <a:glow rad="127000">
              <a:schemeClr val="bg1"/>
            </a:glow>
          </a:effectLst>
        </p:spPr>
      </p:pic>
      <p:sp>
        <p:nvSpPr>
          <p:cNvPr id="8" name="TextBox 7"/>
          <p:cNvSpPr txBox="1"/>
          <p:nvPr/>
        </p:nvSpPr>
        <p:spPr>
          <a:xfrm>
            <a:off x="3962400" y="609600"/>
            <a:ext cx="4191000" cy="1538883"/>
          </a:xfrm>
          <a:prstGeom prst="rect">
            <a:avLst/>
          </a:prstGeom>
          <a:noFill/>
        </p:spPr>
        <p:txBody>
          <a:bodyPr wrap="square" rtlCol="0">
            <a:spAutoFit/>
          </a:bodyPr>
          <a:lstStyle/>
          <a:p>
            <a:pPr algn="r"/>
            <a:r>
              <a:rPr lang="en-US" b="1" dirty="0"/>
              <a:t>Team-Initiated Problem Solving</a:t>
            </a:r>
          </a:p>
          <a:p>
            <a:pPr marL="285750" indent="-285750">
              <a:buFont typeface="Wingdings" pitchFamily="2" charset="2"/>
              <a:buChar char="§"/>
            </a:pPr>
            <a:r>
              <a:rPr lang="en-US" sz="1600" dirty="0" smtClean="0">
                <a:solidFill>
                  <a:srgbClr val="FF0000"/>
                </a:solidFill>
              </a:rPr>
              <a:t>Do we have a problem?</a:t>
            </a:r>
          </a:p>
          <a:p>
            <a:pPr marL="285750" indent="-285750">
              <a:buFont typeface="Wingdings" pitchFamily="2" charset="2"/>
              <a:buChar char="§"/>
            </a:pPr>
            <a:r>
              <a:rPr lang="en-US" sz="1200" dirty="0" smtClean="0"/>
              <a:t>What is our goal for improvement?</a:t>
            </a:r>
          </a:p>
          <a:p>
            <a:pPr marL="285750" indent="-285750">
              <a:buFont typeface="Wingdings" pitchFamily="2" charset="2"/>
              <a:buChar char="§"/>
            </a:pPr>
            <a:r>
              <a:rPr lang="en-US" sz="1200" dirty="0" smtClean="0"/>
              <a:t>How are we going to address the problem?</a:t>
            </a:r>
          </a:p>
          <a:p>
            <a:pPr marL="285750" indent="-285750">
              <a:buFont typeface="Wingdings" pitchFamily="2" charset="2"/>
              <a:buChar char="§"/>
            </a:pPr>
            <a:r>
              <a:rPr lang="en-US" sz="1200" dirty="0" smtClean="0"/>
              <a:t>Was </a:t>
            </a:r>
            <a:r>
              <a:rPr lang="en-US" sz="1200" dirty="0"/>
              <a:t>solution implemented with </a:t>
            </a:r>
            <a:r>
              <a:rPr lang="en-US" sz="1200" dirty="0" smtClean="0"/>
              <a:t>fidelity?</a:t>
            </a:r>
          </a:p>
          <a:p>
            <a:pPr marL="285750" indent="-285750">
              <a:buFont typeface="Wingdings" pitchFamily="2" charset="2"/>
              <a:buChar char="§"/>
            </a:pPr>
            <a:r>
              <a:rPr lang="en-US" sz="1200" dirty="0" smtClean="0"/>
              <a:t>Was </a:t>
            </a:r>
            <a:r>
              <a:rPr lang="en-US" sz="1200" dirty="0"/>
              <a:t>desired goal </a:t>
            </a:r>
            <a:r>
              <a:rPr lang="en-US" sz="1200" dirty="0" smtClean="0"/>
              <a:t>achieved?</a:t>
            </a:r>
          </a:p>
          <a:p>
            <a:pPr marL="285750" indent="-285750">
              <a:buFont typeface="Wingdings" pitchFamily="2" charset="2"/>
              <a:buChar char="§"/>
            </a:pPr>
            <a:r>
              <a:rPr lang="en-US" sz="1200" dirty="0" smtClean="0"/>
              <a:t>Has </a:t>
            </a:r>
            <a:r>
              <a:rPr lang="en-US" sz="1200" dirty="0"/>
              <a:t>the problem been solved</a:t>
            </a:r>
            <a:r>
              <a:rPr lang="en-US" sz="1200" dirty="0" smtClean="0"/>
              <a:t>?</a:t>
            </a:r>
            <a:endParaRPr lang="en-US" sz="1200" dirty="0"/>
          </a:p>
        </p:txBody>
      </p:sp>
      <p:sp>
        <p:nvSpPr>
          <p:cNvPr id="7" name="TextBox 6"/>
          <p:cNvSpPr txBox="1"/>
          <p:nvPr/>
        </p:nvSpPr>
        <p:spPr>
          <a:xfrm>
            <a:off x="567559" y="3212068"/>
            <a:ext cx="2328041" cy="369332"/>
          </a:xfrm>
          <a:prstGeom prst="rect">
            <a:avLst/>
          </a:prstGeom>
          <a:noFill/>
        </p:spPr>
        <p:txBody>
          <a:bodyPr wrap="square" rtlCol="0">
            <a:spAutoFit/>
          </a:bodyPr>
          <a:lstStyle/>
          <a:p>
            <a:r>
              <a:rPr lang="en-US" b="1" dirty="0" smtClean="0"/>
              <a:t>What about Behavior?</a:t>
            </a:r>
          </a:p>
        </p:txBody>
      </p:sp>
    </p:spTree>
    <p:extLst>
      <p:ext uri="{BB962C8B-B14F-4D97-AF65-F5344CB8AC3E}">
        <p14:creationId xmlns:p14="http://schemas.microsoft.com/office/powerpoint/2010/main" val="205764721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971800" y="2408872"/>
            <a:ext cx="6019800" cy="1477328"/>
          </a:xfrm>
          <a:prstGeom prst="rect">
            <a:avLst/>
          </a:prstGeom>
          <a:noFill/>
        </p:spPr>
        <p:txBody>
          <a:bodyPr wrap="square" rtlCol="0">
            <a:spAutoFit/>
          </a:bodyPr>
          <a:lstStyle/>
          <a:p>
            <a:r>
              <a:rPr lang="en-US" dirty="0"/>
              <a:t>If we use the 10% mark as a basis of state comparison, the</a:t>
            </a:r>
          </a:p>
          <a:p>
            <a:r>
              <a:rPr lang="en-US" dirty="0"/>
              <a:t>risk for Blacks exceeded this rate in 39 out of 47 states, for Native Americans in 9 states</a:t>
            </a:r>
            <a:r>
              <a:rPr lang="en-US" dirty="0" smtClean="0"/>
              <a:t>, for </a:t>
            </a:r>
            <a:r>
              <a:rPr lang="en-US" dirty="0"/>
              <a:t>Latinos in 6 states, for Whites in 1 state, and not in any state for Asian Americans</a:t>
            </a:r>
            <a:r>
              <a:rPr lang="en-US" dirty="0" smtClean="0"/>
              <a:t>. (</a:t>
            </a:r>
            <a:r>
              <a:rPr lang="en-US" dirty="0" err="1" smtClean="0"/>
              <a:t>Losen</a:t>
            </a:r>
            <a:r>
              <a:rPr lang="en-US" dirty="0" smtClean="0"/>
              <a:t> &amp; Gillespie, 2012, p. 22)</a:t>
            </a:r>
          </a:p>
        </p:txBody>
      </p:sp>
      <p:graphicFrame>
        <p:nvGraphicFramePr>
          <p:cNvPr id="7" name="Chart 6"/>
          <p:cNvGraphicFramePr>
            <a:graphicFrameLocks/>
          </p:cNvGraphicFramePr>
          <p:nvPr>
            <p:extLst>
              <p:ext uri="{D42A27DB-BD31-4B8C-83A1-F6EECF244321}">
                <p14:modId xmlns:p14="http://schemas.microsoft.com/office/powerpoint/2010/main" val="1207225702"/>
              </p:ext>
            </p:extLst>
          </p:nvPr>
        </p:nvGraphicFramePr>
        <p:xfrm>
          <a:off x="4114800" y="3886200"/>
          <a:ext cx="457200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p:cNvSpPr txBox="1"/>
          <p:nvPr/>
        </p:nvSpPr>
        <p:spPr>
          <a:xfrm>
            <a:off x="3962400" y="609600"/>
            <a:ext cx="4191000" cy="1538883"/>
          </a:xfrm>
          <a:prstGeom prst="rect">
            <a:avLst/>
          </a:prstGeom>
          <a:noFill/>
        </p:spPr>
        <p:txBody>
          <a:bodyPr wrap="square" rtlCol="0">
            <a:spAutoFit/>
          </a:bodyPr>
          <a:lstStyle/>
          <a:p>
            <a:pPr algn="r"/>
            <a:r>
              <a:rPr lang="en-US" b="1" dirty="0"/>
              <a:t>Team-Initiated Problem Solving</a:t>
            </a:r>
          </a:p>
          <a:p>
            <a:pPr marL="285750" indent="-285750">
              <a:buFont typeface="Wingdings" pitchFamily="2" charset="2"/>
              <a:buChar char="§"/>
            </a:pPr>
            <a:r>
              <a:rPr lang="en-US" sz="1600" dirty="0" smtClean="0">
                <a:solidFill>
                  <a:srgbClr val="FF0000"/>
                </a:solidFill>
              </a:rPr>
              <a:t>Do we have a problem?</a:t>
            </a:r>
          </a:p>
          <a:p>
            <a:pPr marL="285750" indent="-285750">
              <a:buFont typeface="Wingdings" pitchFamily="2" charset="2"/>
              <a:buChar char="§"/>
            </a:pPr>
            <a:r>
              <a:rPr lang="en-US" sz="1200" dirty="0" smtClean="0"/>
              <a:t>What is our goal for improvement?</a:t>
            </a:r>
          </a:p>
          <a:p>
            <a:pPr marL="285750" indent="-285750">
              <a:buFont typeface="Wingdings" pitchFamily="2" charset="2"/>
              <a:buChar char="§"/>
            </a:pPr>
            <a:r>
              <a:rPr lang="en-US" sz="1200" dirty="0" smtClean="0"/>
              <a:t>How are we going to address the problem?</a:t>
            </a:r>
          </a:p>
          <a:p>
            <a:pPr marL="285750" indent="-285750">
              <a:buFont typeface="Wingdings" pitchFamily="2" charset="2"/>
              <a:buChar char="§"/>
            </a:pPr>
            <a:r>
              <a:rPr lang="en-US" sz="1200" dirty="0" smtClean="0"/>
              <a:t>Was </a:t>
            </a:r>
            <a:r>
              <a:rPr lang="en-US" sz="1200" dirty="0"/>
              <a:t>solution implemented with </a:t>
            </a:r>
            <a:r>
              <a:rPr lang="en-US" sz="1200" dirty="0" smtClean="0"/>
              <a:t>fidelity?</a:t>
            </a:r>
          </a:p>
          <a:p>
            <a:pPr marL="285750" indent="-285750">
              <a:buFont typeface="Wingdings" pitchFamily="2" charset="2"/>
              <a:buChar char="§"/>
            </a:pPr>
            <a:r>
              <a:rPr lang="en-US" sz="1200" dirty="0" smtClean="0"/>
              <a:t>Was </a:t>
            </a:r>
            <a:r>
              <a:rPr lang="en-US" sz="1200" dirty="0"/>
              <a:t>desired goal </a:t>
            </a:r>
            <a:r>
              <a:rPr lang="en-US" sz="1200" dirty="0" smtClean="0"/>
              <a:t>achieved?</a:t>
            </a:r>
          </a:p>
          <a:p>
            <a:pPr marL="285750" indent="-285750">
              <a:buFont typeface="Wingdings" pitchFamily="2" charset="2"/>
              <a:buChar char="§"/>
            </a:pPr>
            <a:r>
              <a:rPr lang="en-US" sz="1200" dirty="0" smtClean="0"/>
              <a:t>Has </a:t>
            </a:r>
            <a:r>
              <a:rPr lang="en-US" sz="1200" dirty="0"/>
              <a:t>the problem been solved</a:t>
            </a:r>
            <a:r>
              <a:rPr lang="en-US" sz="1200" dirty="0" smtClean="0"/>
              <a:t>?</a:t>
            </a:r>
            <a:endParaRPr lang="en-US" sz="1200" dirty="0"/>
          </a:p>
        </p:txBody>
      </p:sp>
      <p:sp>
        <p:nvSpPr>
          <p:cNvPr id="8" name="TextBox 7"/>
          <p:cNvSpPr txBox="1"/>
          <p:nvPr/>
        </p:nvSpPr>
        <p:spPr>
          <a:xfrm>
            <a:off x="567559" y="3212068"/>
            <a:ext cx="2328041" cy="369332"/>
          </a:xfrm>
          <a:prstGeom prst="rect">
            <a:avLst/>
          </a:prstGeom>
          <a:noFill/>
        </p:spPr>
        <p:txBody>
          <a:bodyPr wrap="square" rtlCol="0">
            <a:spAutoFit/>
          </a:bodyPr>
          <a:lstStyle/>
          <a:p>
            <a:r>
              <a:rPr lang="en-US" b="1" dirty="0" smtClean="0"/>
              <a:t>What about Behavior?</a:t>
            </a:r>
          </a:p>
        </p:txBody>
      </p:sp>
      <p:sp>
        <p:nvSpPr>
          <p:cNvPr id="10" name="TextBox 9"/>
          <p:cNvSpPr txBox="1"/>
          <p:nvPr/>
        </p:nvSpPr>
        <p:spPr>
          <a:xfrm>
            <a:off x="228600" y="4191000"/>
            <a:ext cx="2667000" cy="923330"/>
          </a:xfrm>
          <a:prstGeom prst="rect">
            <a:avLst/>
          </a:prstGeom>
          <a:noFill/>
        </p:spPr>
        <p:txBody>
          <a:bodyPr wrap="square" rtlCol="0">
            <a:spAutoFit/>
          </a:bodyPr>
          <a:lstStyle/>
          <a:p>
            <a:pPr algn="r"/>
            <a:r>
              <a:rPr lang="en-US" dirty="0" smtClean="0">
                <a:solidFill>
                  <a:srgbClr val="FF0000"/>
                </a:solidFill>
              </a:rPr>
              <a:t>Another problem identified, parsed, and admired but not solved.</a:t>
            </a:r>
            <a:endParaRPr lang="en-US" dirty="0">
              <a:solidFill>
                <a:srgbClr val="FF0000"/>
              </a:solidFill>
            </a:endParaRPr>
          </a:p>
        </p:txBody>
      </p:sp>
    </p:spTree>
    <p:extLst>
      <p:ext uri="{BB962C8B-B14F-4D97-AF65-F5344CB8AC3E}">
        <p14:creationId xmlns:p14="http://schemas.microsoft.com/office/powerpoint/2010/main" val="253099405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50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3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2400" y="3048000"/>
            <a:ext cx="8382000" cy="3231654"/>
          </a:xfrm>
          <a:prstGeom prst="rect">
            <a:avLst/>
          </a:prstGeom>
          <a:noFill/>
        </p:spPr>
        <p:txBody>
          <a:bodyPr wrap="square" rtlCol="0">
            <a:spAutoFit/>
          </a:bodyPr>
          <a:lstStyle/>
          <a:p>
            <a:pPr algn="r"/>
            <a:r>
              <a:rPr lang="en-US" b="1" dirty="0" smtClean="0"/>
              <a:t>A Blueprint for Change [Largely Unrealized]</a:t>
            </a:r>
          </a:p>
          <a:p>
            <a:pPr algn="r"/>
            <a:r>
              <a:rPr lang="en-US" i="1" dirty="0" smtClean="0"/>
              <a:t>Culturally-Responsive Education Practices</a:t>
            </a:r>
          </a:p>
          <a:p>
            <a:pPr algn="r"/>
            <a:endParaRPr lang="en-US" i="1" dirty="0" smtClean="0"/>
          </a:p>
          <a:p>
            <a:pPr marL="285750" indent="-285750">
              <a:buFont typeface="Wingdings" pitchFamily="2" charset="2"/>
              <a:buChar char="§"/>
            </a:pPr>
            <a:r>
              <a:rPr lang="en-US" dirty="0" smtClean="0"/>
              <a:t>Enhance Staff Members’ Cultural Knowledge</a:t>
            </a:r>
          </a:p>
          <a:p>
            <a:pPr marL="285750" indent="-285750">
              <a:buFont typeface="Wingdings" pitchFamily="2" charset="2"/>
              <a:buChar char="§"/>
            </a:pPr>
            <a:r>
              <a:rPr lang="en-US" dirty="0" smtClean="0"/>
              <a:t>Enhance Staff Members’ Cultural Self-Awareness</a:t>
            </a:r>
          </a:p>
          <a:p>
            <a:pPr marL="285750" indent="-285750">
              <a:buFont typeface="Wingdings" pitchFamily="2" charset="2"/>
              <a:buChar char="§"/>
            </a:pPr>
            <a:r>
              <a:rPr lang="en-US" dirty="0" smtClean="0"/>
              <a:t>Validate Others’ Culture</a:t>
            </a:r>
          </a:p>
          <a:p>
            <a:pPr marL="285750" indent="-285750">
              <a:buFont typeface="Wingdings" pitchFamily="2" charset="2"/>
              <a:buChar char="§"/>
            </a:pPr>
            <a:r>
              <a:rPr lang="en-US" dirty="0" smtClean="0"/>
              <a:t>Increase Cultural Relevance</a:t>
            </a:r>
          </a:p>
          <a:p>
            <a:pPr marL="285750" indent="-285750">
              <a:buFont typeface="Wingdings" pitchFamily="2" charset="2"/>
              <a:buChar char="§"/>
            </a:pPr>
            <a:r>
              <a:rPr lang="en-US" dirty="0" smtClean="0"/>
              <a:t>Establish Cultural Validity</a:t>
            </a:r>
          </a:p>
          <a:p>
            <a:pPr marL="285750" indent="-285750">
              <a:buFont typeface="Wingdings" pitchFamily="2" charset="2"/>
              <a:buChar char="§"/>
            </a:pPr>
            <a:r>
              <a:rPr lang="en-US" dirty="0" smtClean="0">
                <a:solidFill>
                  <a:srgbClr val="FF0000"/>
                </a:solidFill>
              </a:rPr>
              <a:t>Emphasize Cultural Equity</a:t>
            </a:r>
          </a:p>
          <a:p>
            <a:r>
              <a:rPr lang="en-US" sz="1400" i="1" dirty="0">
                <a:solidFill>
                  <a:srgbClr val="FF0000"/>
                </a:solidFill>
              </a:rPr>
              <a:t>To strengthen </a:t>
            </a:r>
            <a:r>
              <a:rPr lang="en-US" sz="1400" i="1" dirty="0" smtClean="0">
                <a:solidFill>
                  <a:srgbClr val="FF0000"/>
                </a:solidFill>
              </a:rPr>
              <a:t>commitment to </a:t>
            </a:r>
            <a:r>
              <a:rPr lang="en-US" sz="1400" i="1" dirty="0">
                <a:solidFill>
                  <a:srgbClr val="FF0000"/>
                </a:solidFill>
              </a:rPr>
              <a:t>culturally equitable </a:t>
            </a:r>
            <a:r>
              <a:rPr lang="en-US" sz="1400" i="1" dirty="0" smtClean="0">
                <a:solidFill>
                  <a:srgbClr val="FF0000"/>
                </a:solidFill>
              </a:rPr>
              <a:t>… outcomes</a:t>
            </a:r>
            <a:r>
              <a:rPr lang="en-US" sz="1400" i="1" dirty="0">
                <a:solidFill>
                  <a:srgbClr val="FF0000"/>
                </a:solidFill>
              </a:rPr>
              <a:t>, </a:t>
            </a:r>
            <a:r>
              <a:rPr lang="en-US" sz="1400" i="1" dirty="0" smtClean="0">
                <a:solidFill>
                  <a:srgbClr val="FF0000"/>
                </a:solidFill>
              </a:rPr>
              <a:t>acknowledgement of differences,</a:t>
            </a:r>
            <a:endParaRPr lang="en-US" sz="1400" i="1" dirty="0">
              <a:solidFill>
                <a:srgbClr val="FF0000"/>
              </a:solidFill>
            </a:endParaRPr>
          </a:p>
          <a:p>
            <a:r>
              <a:rPr lang="en-US" sz="1400" i="1" dirty="0">
                <a:solidFill>
                  <a:srgbClr val="FF0000"/>
                </a:solidFill>
              </a:rPr>
              <a:t>and clear strategies for </a:t>
            </a:r>
            <a:r>
              <a:rPr lang="en-US" sz="1400" i="1" dirty="0" smtClean="0">
                <a:solidFill>
                  <a:srgbClr val="FF0000"/>
                </a:solidFill>
              </a:rPr>
              <a:t>accommodating those </a:t>
            </a:r>
            <a:r>
              <a:rPr lang="en-US" sz="1400" i="1" dirty="0">
                <a:solidFill>
                  <a:srgbClr val="FF0000"/>
                </a:solidFill>
              </a:rPr>
              <a:t>differences within a common school culture might </a:t>
            </a:r>
            <a:r>
              <a:rPr lang="en-US" sz="1400" i="1" dirty="0" smtClean="0">
                <a:solidFill>
                  <a:srgbClr val="FF0000"/>
                </a:solidFill>
              </a:rPr>
              <a:t>be necessary</a:t>
            </a:r>
            <a:r>
              <a:rPr lang="en-US" sz="1400" dirty="0" smtClean="0"/>
              <a:t>. (Vincent, Randall et al., 2011, p. 222).</a:t>
            </a:r>
            <a:endParaRPr lang="en-US" sz="1400" dirty="0" smtClean="0">
              <a:solidFill>
                <a:srgbClr val="FF0000"/>
              </a:solidFill>
            </a:endParaRPr>
          </a:p>
        </p:txBody>
      </p:sp>
      <p:sp>
        <p:nvSpPr>
          <p:cNvPr id="9" name="TextBox 8"/>
          <p:cNvSpPr txBox="1"/>
          <p:nvPr/>
        </p:nvSpPr>
        <p:spPr>
          <a:xfrm>
            <a:off x="3962400" y="609600"/>
            <a:ext cx="4191000" cy="1538883"/>
          </a:xfrm>
          <a:prstGeom prst="rect">
            <a:avLst/>
          </a:prstGeom>
          <a:noFill/>
        </p:spPr>
        <p:txBody>
          <a:bodyPr wrap="square" rtlCol="0">
            <a:spAutoFit/>
          </a:bodyPr>
          <a:lstStyle/>
          <a:p>
            <a:pPr algn="r"/>
            <a:r>
              <a:rPr lang="en-US" b="1" dirty="0"/>
              <a:t>Team-Initiated Problem Solving</a:t>
            </a:r>
          </a:p>
          <a:p>
            <a:pPr marL="285750" indent="-285750">
              <a:buFont typeface="Wingdings" pitchFamily="2" charset="2"/>
              <a:buChar char="§"/>
            </a:pPr>
            <a:r>
              <a:rPr lang="en-US" sz="1200" dirty="0" smtClean="0"/>
              <a:t>Do we have a problem?</a:t>
            </a:r>
          </a:p>
          <a:p>
            <a:pPr marL="285750" indent="-285750">
              <a:buFont typeface="Wingdings" pitchFamily="2" charset="2"/>
              <a:buChar char="§"/>
            </a:pPr>
            <a:r>
              <a:rPr lang="en-US" sz="1200" dirty="0" smtClean="0"/>
              <a:t>What is our goal for improvement?</a:t>
            </a:r>
          </a:p>
          <a:p>
            <a:pPr marL="285750" indent="-285750">
              <a:buFont typeface="Wingdings" pitchFamily="2" charset="2"/>
              <a:buChar char="§"/>
            </a:pPr>
            <a:r>
              <a:rPr lang="en-US" sz="1600" dirty="0" smtClean="0">
                <a:solidFill>
                  <a:srgbClr val="FF0000"/>
                </a:solidFill>
              </a:rPr>
              <a:t>How are we going to address the problem?</a:t>
            </a:r>
          </a:p>
          <a:p>
            <a:pPr marL="285750" indent="-285750">
              <a:buFont typeface="Wingdings" pitchFamily="2" charset="2"/>
              <a:buChar char="§"/>
            </a:pPr>
            <a:r>
              <a:rPr lang="en-US" sz="1200" dirty="0" smtClean="0"/>
              <a:t>Was </a:t>
            </a:r>
            <a:r>
              <a:rPr lang="en-US" sz="1200" dirty="0"/>
              <a:t>solution implemented with </a:t>
            </a:r>
            <a:r>
              <a:rPr lang="en-US" sz="1200" dirty="0" smtClean="0"/>
              <a:t>fidelity?</a:t>
            </a:r>
          </a:p>
          <a:p>
            <a:pPr marL="285750" indent="-285750">
              <a:buFont typeface="Wingdings" pitchFamily="2" charset="2"/>
              <a:buChar char="§"/>
            </a:pPr>
            <a:r>
              <a:rPr lang="en-US" sz="1200" dirty="0" smtClean="0"/>
              <a:t>Was </a:t>
            </a:r>
            <a:r>
              <a:rPr lang="en-US" sz="1200" dirty="0"/>
              <a:t>desired goal </a:t>
            </a:r>
            <a:r>
              <a:rPr lang="en-US" sz="1200" dirty="0" smtClean="0"/>
              <a:t>achieved?</a:t>
            </a:r>
          </a:p>
          <a:p>
            <a:pPr marL="285750" indent="-285750">
              <a:buFont typeface="Wingdings" pitchFamily="2" charset="2"/>
              <a:buChar char="§"/>
            </a:pPr>
            <a:r>
              <a:rPr lang="en-US" sz="1200" dirty="0" smtClean="0"/>
              <a:t>Has </a:t>
            </a:r>
            <a:r>
              <a:rPr lang="en-US" sz="1200" dirty="0"/>
              <a:t>the problem been solved</a:t>
            </a:r>
            <a:r>
              <a:rPr lang="en-US" sz="1200" dirty="0" smtClean="0"/>
              <a:t>?</a:t>
            </a:r>
            <a:endParaRPr lang="en-US" sz="1200" dirty="0"/>
          </a:p>
        </p:txBody>
      </p:sp>
    </p:spTree>
    <p:extLst>
      <p:ext uri="{BB962C8B-B14F-4D97-AF65-F5344CB8AC3E}">
        <p14:creationId xmlns:p14="http://schemas.microsoft.com/office/powerpoint/2010/main" val="40591523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67200" y="863025"/>
            <a:ext cx="4267200" cy="584775"/>
          </a:xfrm>
          <a:prstGeom prst="rect">
            <a:avLst/>
          </a:prstGeom>
          <a:noFill/>
        </p:spPr>
        <p:txBody>
          <a:bodyPr wrap="square" rtlCol="0">
            <a:spAutoFit/>
          </a:bodyPr>
          <a:lstStyle/>
          <a:p>
            <a:r>
              <a:rPr lang="en-US" sz="3200" dirty="0" smtClean="0"/>
              <a:t>Do we have a problem?</a:t>
            </a:r>
          </a:p>
        </p:txBody>
      </p:sp>
      <p:sp>
        <p:nvSpPr>
          <p:cNvPr id="6" name="TextBox 5"/>
          <p:cNvSpPr txBox="1"/>
          <p:nvPr/>
        </p:nvSpPr>
        <p:spPr>
          <a:xfrm>
            <a:off x="228600" y="3060680"/>
            <a:ext cx="8763000" cy="3416320"/>
          </a:xfrm>
          <a:prstGeom prst="rect">
            <a:avLst/>
          </a:prstGeom>
          <a:noFill/>
        </p:spPr>
        <p:txBody>
          <a:bodyPr wrap="square" rtlCol="0">
            <a:spAutoFit/>
          </a:bodyPr>
          <a:lstStyle/>
          <a:p>
            <a:pPr algn="r"/>
            <a:r>
              <a:rPr lang="en-US" b="1" dirty="0" smtClean="0"/>
              <a:t>A Blueprint for Change [Largely Unrealized]</a:t>
            </a:r>
          </a:p>
          <a:p>
            <a:pPr algn="r"/>
            <a:r>
              <a:rPr lang="en-US" i="1" dirty="0" smtClean="0"/>
              <a:t>Action Plan</a:t>
            </a:r>
          </a:p>
          <a:p>
            <a:pPr algn="r"/>
            <a:endParaRPr lang="en-US" i="1" dirty="0" smtClean="0"/>
          </a:p>
          <a:p>
            <a:pPr marL="285750" indent="-285750">
              <a:buFont typeface="Wingdings" pitchFamily="2" charset="2"/>
              <a:buChar char="§"/>
            </a:pPr>
            <a:r>
              <a:rPr lang="en-US" dirty="0">
                <a:solidFill>
                  <a:srgbClr val="FF0000"/>
                </a:solidFill>
              </a:rPr>
              <a:t>Do we have a problem?</a:t>
            </a:r>
          </a:p>
          <a:p>
            <a:pPr marL="742950" lvl="1" indent="-285750">
              <a:buFont typeface="Wingdings" pitchFamily="2" charset="2"/>
              <a:buChar char="§"/>
            </a:pPr>
            <a:r>
              <a:rPr lang="en-US" dirty="0" smtClean="0"/>
              <a:t>Document disproportionality and outcome gaps at state, district, and school levels</a:t>
            </a:r>
          </a:p>
          <a:p>
            <a:pPr marL="285750" indent="-285750">
              <a:buFont typeface="Wingdings" pitchFamily="2" charset="2"/>
              <a:buChar char="§"/>
            </a:pPr>
            <a:r>
              <a:rPr lang="en-US" dirty="0" smtClean="0"/>
              <a:t>What </a:t>
            </a:r>
            <a:r>
              <a:rPr lang="en-US" dirty="0"/>
              <a:t>is our goal for improvement?</a:t>
            </a:r>
          </a:p>
          <a:p>
            <a:pPr marL="285750" indent="-285750">
              <a:buFont typeface="Wingdings" pitchFamily="2" charset="2"/>
              <a:buChar char="§"/>
            </a:pPr>
            <a:r>
              <a:rPr lang="en-US" dirty="0"/>
              <a:t>How are we going to address the problem</a:t>
            </a:r>
            <a:r>
              <a:rPr lang="en-US" dirty="0" smtClean="0"/>
              <a:t>?</a:t>
            </a:r>
          </a:p>
          <a:p>
            <a:pPr marL="742950" lvl="1" indent="-285750">
              <a:buFont typeface="Wingdings" pitchFamily="2" charset="2"/>
              <a:buChar char="§"/>
            </a:pPr>
            <a:r>
              <a:rPr lang="en-US" dirty="0" smtClean="0"/>
              <a:t>What are promising practices for decreasing disproportionality? [Call Cayce]</a:t>
            </a:r>
          </a:p>
          <a:p>
            <a:pPr marL="742950" lvl="1" indent="-285750">
              <a:buFont typeface="Wingdings" pitchFamily="2" charset="2"/>
              <a:buChar char="§"/>
            </a:pPr>
            <a:r>
              <a:rPr lang="en-US" dirty="0" smtClean="0"/>
              <a:t>What are promising practices for increasing cultural relevance? [Call Scott]</a:t>
            </a:r>
            <a:endParaRPr lang="en-US" dirty="0"/>
          </a:p>
          <a:p>
            <a:pPr marL="285750" indent="-285750">
              <a:buFont typeface="Wingdings" pitchFamily="2" charset="2"/>
              <a:buChar char="§"/>
            </a:pPr>
            <a:r>
              <a:rPr lang="en-US" dirty="0"/>
              <a:t>How will we know solution was implemented with fidelity?</a:t>
            </a:r>
          </a:p>
          <a:p>
            <a:pPr marL="285750" indent="-285750">
              <a:buFont typeface="Wingdings" pitchFamily="2" charset="2"/>
              <a:buChar char="§"/>
            </a:pPr>
            <a:r>
              <a:rPr lang="en-US" dirty="0"/>
              <a:t>Is desired goal being achieved?</a:t>
            </a:r>
          </a:p>
          <a:p>
            <a:pPr marL="285750" indent="-285750">
              <a:buFont typeface="Wingdings" pitchFamily="2" charset="2"/>
              <a:buChar char="§"/>
            </a:pPr>
            <a:r>
              <a:rPr lang="en-US" dirty="0"/>
              <a:t>Has the problem been solved</a:t>
            </a:r>
            <a:r>
              <a:rPr lang="en-US" dirty="0" smtClean="0"/>
              <a:t>?</a:t>
            </a:r>
            <a:endParaRPr lang="en-US" dirty="0"/>
          </a:p>
        </p:txBody>
      </p:sp>
    </p:spTree>
    <p:extLst>
      <p:ext uri="{BB962C8B-B14F-4D97-AF65-F5344CB8AC3E}">
        <p14:creationId xmlns:p14="http://schemas.microsoft.com/office/powerpoint/2010/main" val="83449069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3047999"/>
            <a:ext cx="7315200" cy="3657600"/>
          </a:xfrm>
        </p:spPr>
        <p:txBody>
          <a:bodyPr>
            <a:normAutofit/>
          </a:bodyPr>
          <a:lstStyle/>
          <a:p>
            <a:pPr algn="r"/>
            <a:r>
              <a:rPr lang="en-US" sz="5400" dirty="0" smtClean="0"/>
              <a:t>What are promising practices for decreasing disproportionality?</a:t>
            </a:r>
            <a:endParaRPr lang="en-US" sz="5400" dirty="0"/>
          </a:p>
        </p:txBody>
      </p:sp>
    </p:spTree>
    <p:extLst>
      <p:ext uri="{BB962C8B-B14F-4D97-AF65-F5344CB8AC3E}">
        <p14:creationId xmlns:p14="http://schemas.microsoft.com/office/powerpoint/2010/main" val="41149341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nvSpPr>
        <p:spPr>
          <a:xfrm>
            <a:off x="685800" y="1674813"/>
            <a:ext cx="7772400" cy="1470025"/>
          </a:xfrm>
          <a:prstGeom prst="rect">
            <a:avLst/>
          </a:prstGeom>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4800" i="1" dirty="0" smtClean="0"/>
              <a:t>Discipline Disproportionality and </a:t>
            </a:r>
          </a:p>
          <a:p>
            <a:r>
              <a:rPr lang="en-GB" sz="4800" i="1" dirty="0" smtClean="0"/>
              <a:t>Promising </a:t>
            </a:r>
            <a:r>
              <a:rPr lang="en-GB" sz="4800" i="1" dirty="0" smtClean="0"/>
              <a:t>Practices for Increasing Cultural Relevance</a:t>
            </a:r>
            <a:endParaRPr lang="en-US" sz="4800" i="1" dirty="0"/>
          </a:p>
        </p:txBody>
      </p:sp>
      <p:sp>
        <p:nvSpPr>
          <p:cNvPr id="7" name="Rectangle 6"/>
          <p:cNvSpPr>
            <a:spLocks noGrp="1" noChangeArrowheads="1"/>
          </p:cNvSpPr>
          <p:nvPr/>
        </p:nvSpPr>
        <p:spPr>
          <a:xfrm>
            <a:off x="1371600" y="3430588"/>
            <a:ext cx="6400800" cy="1752600"/>
          </a:xfrm>
          <a:prstGeom prst="rect">
            <a:avLst/>
          </a:prstGeom>
        </p:spPr>
        <p:txBody>
          <a:bodyPr vert="horz" lIns="92160" tIns="46080" rIns="92160" bIns="4608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nSpc>
                <a:spcPct val="93000"/>
              </a:lnSpc>
              <a:spcBef>
                <a:spcPts val="9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3700" i="1" dirty="0" smtClean="0"/>
              <a:t>Cayce McCamish, M.S., Ed. S.</a:t>
            </a:r>
            <a:endParaRPr lang="en-GB" sz="2400" i="1" dirty="0"/>
          </a:p>
        </p:txBody>
      </p:sp>
    </p:spTree>
    <p:custDataLst>
      <p:tags r:id="rId1"/>
    </p:custDataLst>
  </p:cSld>
  <p:clrMapOvr>
    <a:masterClrMapping/>
  </p:clrMapOvr>
  <p:transition spd="slow">
    <p:wipe dir="d"/>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r>
              <a:rPr lang="en-US" dirty="0" smtClean="0"/>
              <a:t>Disciplinary </a:t>
            </a:r>
            <a:r>
              <a:rPr lang="en-US" dirty="0"/>
              <a:t>d</a:t>
            </a:r>
            <a:r>
              <a:rPr lang="en-US" dirty="0" smtClean="0"/>
              <a:t>isproportionality and the Organization of Power</a:t>
            </a:r>
          </a:p>
          <a:p>
            <a:r>
              <a:rPr lang="en-US" dirty="0" smtClean="0"/>
              <a:t>Grounding this presentation</a:t>
            </a:r>
          </a:p>
          <a:p>
            <a:r>
              <a:rPr lang="en-US" dirty="0" smtClean="0"/>
              <a:t>Color-blind Racism</a:t>
            </a:r>
          </a:p>
          <a:p>
            <a:r>
              <a:rPr lang="en-US" dirty="0" smtClean="0"/>
              <a:t>Framework for investigating and problem-solving disciplinary disproportionality</a:t>
            </a:r>
          </a:p>
        </p:txBody>
      </p:sp>
    </p:spTree>
    <p:extLst>
      <p:ext uri="{BB962C8B-B14F-4D97-AF65-F5344CB8AC3E}">
        <p14:creationId xmlns:p14="http://schemas.microsoft.com/office/powerpoint/2010/main" val="541053555"/>
      </p:ext>
    </p:extLst>
  </p:cSld>
  <p:clrMapOvr>
    <a:masterClrMapping/>
  </p:clrMapOvr>
  <p:transition spd="slow">
    <p:wipe dir="d"/>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Disciplinary Disproportionality and the Organization of Power</a:t>
            </a:r>
            <a:endParaRPr lang="en-US" dirty="0"/>
          </a:p>
        </p:txBody>
      </p:sp>
      <p:sp>
        <p:nvSpPr>
          <p:cNvPr id="3" name="Content Placeholder 2"/>
          <p:cNvSpPr>
            <a:spLocks noGrp="1"/>
          </p:cNvSpPr>
          <p:nvPr>
            <p:ph idx="1"/>
          </p:nvPr>
        </p:nvSpPr>
        <p:spPr/>
        <p:txBody>
          <a:bodyPr>
            <a:normAutofit lnSpcReduction="10000"/>
          </a:bodyPr>
          <a:lstStyle/>
          <a:p>
            <a:r>
              <a:rPr lang="en-US" dirty="0" smtClean="0"/>
              <a:t>One school</a:t>
            </a:r>
          </a:p>
          <a:p>
            <a:r>
              <a:rPr lang="en-US" dirty="0" smtClean="0"/>
              <a:t>Methods: </a:t>
            </a:r>
          </a:p>
          <a:p>
            <a:pPr lvl="1"/>
            <a:r>
              <a:rPr lang="en-US" dirty="0" smtClean="0"/>
              <a:t>Comprehensive disciplinary data analysis</a:t>
            </a:r>
          </a:p>
          <a:p>
            <a:pPr lvl="1"/>
            <a:r>
              <a:rPr lang="en-US" dirty="0" smtClean="0"/>
              <a:t>Disciplinary policy crosswalk</a:t>
            </a:r>
          </a:p>
          <a:p>
            <a:pPr lvl="1"/>
            <a:r>
              <a:rPr lang="en-US" dirty="0" smtClean="0"/>
              <a:t>Whole-school staff survey*</a:t>
            </a:r>
          </a:p>
          <a:p>
            <a:pPr lvl="1"/>
            <a:r>
              <a:rPr lang="en-US" dirty="0" smtClean="0"/>
              <a:t>7 staff member interviews</a:t>
            </a:r>
          </a:p>
          <a:p>
            <a:pPr lvl="1">
              <a:buNone/>
            </a:pPr>
            <a:endParaRPr lang="en-US" dirty="0"/>
          </a:p>
          <a:p>
            <a:pPr lvl="1">
              <a:buNone/>
            </a:pPr>
            <a:r>
              <a:rPr lang="en-US" dirty="0" smtClean="0"/>
              <a:t>*staff members were asked to offer responses about the whole school</a:t>
            </a:r>
            <a:endParaRPr lang="en-US" dirty="0"/>
          </a:p>
        </p:txBody>
      </p:sp>
    </p:spTree>
    <p:extLst>
      <p:ext uri="{BB962C8B-B14F-4D97-AF65-F5344CB8AC3E}">
        <p14:creationId xmlns:p14="http://schemas.microsoft.com/office/powerpoint/2010/main" val="3531250733"/>
      </p:ext>
    </p:extLst>
  </p:cSld>
  <p:clrMapOvr>
    <a:masterClrMapping/>
  </p:clrMapOvr>
  <p:transition spd="slow">
    <p:wipe dir="d"/>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Grounding this Presentation</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Social Construction- </a:t>
            </a:r>
          </a:p>
          <a:p>
            <a:pPr lvl="1"/>
            <a:r>
              <a:rPr lang="en-US" dirty="0" smtClean="0"/>
              <a:t>“patterns of mutual expectations”</a:t>
            </a:r>
          </a:p>
          <a:p>
            <a:pPr lvl="1"/>
            <a:r>
              <a:rPr lang="en-US" dirty="0" smtClean="0"/>
              <a:t>“The social world is constructed- meanings are made, definitions produced and interpretations propounded” (Clarke &amp; </a:t>
            </a:r>
            <a:r>
              <a:rPr lang="en-US" dirty="0" err="1" smtClean="0"/>
              <a:t>Saraga</a:t>
            </a:r>
            <a:r>
              <a:rPr lang="en-US" dirty="0" smtClean="0"/>
              <a:t>, 2001)</a:t>
            </a:r>
          </a:p>
          <a:p>
            <a:r>
              <a:rPr lang="en-US" dirty="0" smtClean="0"/>
              <a:t>Racism-</a:t>
            </a:r>
          </a:p>
          <a:p>
            <a:pPr lvl="1"/>
            <a:r>
              <a:rPr lang="en-US" dirty="0" smtClean="0"/>
              <a:t>“signifies and symbolizes social conflicts and interests by referring to different types of human bodies” (Omi and </a:t>
            </a:r>
            <a:r>
              <a:rPr lang="en-US" dirty="0" err="1" smtClean="0"/>
              <a:t>Winant</a:t>
            </a:r>
            <a:r>
              <a:rPr lang="en-US" dirty="0" smtClean="0"/>
              <a:t>, 1994)</a:t>
            </a:r>
          </a:p>
          <a:p>
            <a:pPr lvl="1"/>
            <a:r>
              <a:rPr lang="en-US" dirty="0" smtClean="0"/>
              <a:t>The way power is organized on the basis of skin color.</a:t>
            </a:r>
          </a:p>
          <a:p>
            <a:r>
              <a:rPr lang="en-US" dirty="0" smtClean="0"/>
              <a:t>Power-</a:t>
            </a:r>
          </a:p>
          <a:p>
            <a:pPr lvl="1"/>
            <a:r>
              <a:rPr lang="en-US" dirty="0" smtClean="0"/>
              <a:t>“action on the action of others” (Foucault as cited in Flynn, 2005)</a:t>
            </a:r>
          </a:p>
          <a:p>
            <a:pPr>
              <a:buNone/>
            </a:pPr>
            <a:endParaRPr lang="en-US" dirty="0" smtClean="0"/>
          </a:p>
        </p:txBody>
      </p:sp>
    </p:spTree>
    <p:extLst>
      <p:ext uri="{BB962C8B-B14F-4D97-AF65-F5344CB8AC3E}">
        <p14:creationId xmlns:p14="http://schemas.microsoft.com/office/powerpoint/2010/main" val="4043771047"/>
      </p:ext>
    </p:extLst>
  </p:cSld>
  <p:clrMapOvr>
    <a:masterClrMapping/>
  </p:clrMapOvr>
  <p:transition spd="slow">
    <p:wipe dir="d"/>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are we really talking about?</a:t>
            </a:r>
            <a:endParaRPr lang="en-US" dirty="0"/>
          </a:p>
        </p:txBody>
      </p:sp>
      <p:graphicFrame>
        <p:nvGraphicFramePr>
          <p:cNvPr id="4" name="Content Placeholder 3"/>
          <p:cNvGraphicFramePr>
            <a:graphicFrameLocks noGrp="1"/>
          </p:cNvGraphicFramePr>
          <p:nvPr>
            <p:ph idx="1"/>
          </p:nvPr>
        </p:nvGraphicFramePr>
        <p:xfrm>
          <a:off x="457200" y="1600200"/>
          <a:ext cx="52578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ounded Rectangle 4"/>
          <p:cNvSpPr/>
          <p:nvPr/>
        </p:nvSpPr>
        <p:spPr>
          <a:xfrm>
            <a:off x="6172200" y="2514600"/>
            <a:ext cx="2590800" cy="2133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Can we discuss disciplinary </a:t>
            </a:r>
            <a:r>
              <a:rPr lang="en-US" dirty="0" err="1" smtClean="0"/>
              <a:t>disproportionality</a:t>
            </a:r>
            <a:r>
              <a:rPr lang="en-US" dirty="0" smtClean="0"/>
              <a:t> without discussing race?</a:t>
            </a:r>
            <a:endParaRPr lang="en-US" dirty="0"/>
          </a:p>
        </p:txBody>
      </p:sp>
      <p:sp>
        <p:nvSpPr>
          <p:cNvPr id="7" name="TextBox 6"/>
          <p:cNvSpPr txBox="1"/>
          <p:nvPr/>
        </p:nvSpPr>
        <p:spPr>
          <a:xfrm>
            <a:off x="2667000" y="2133600"/>
            <a:ext cx="2286000" cy="923330"/>
          </a:xfrm>
          <a:prstGeom prst="rect">
            <a:avLst/>
          </a:prstGeom>
          <a:noFill/>
        </p:spPr>
        <p:txBody>
          <a:bodyPr wrap="square" rtlCol="0">
            <a:spAutoFit/>
          </a:bodyPr>
          <a:lstStyle/>
          <a:p>
            <a:pPr lvl="0"/>
            <a:r>
              <a:rPr lang="en-US" dirty="0" smtClean="0"/>
              <a:t>-Behavior</a:t>
            </a:r>
          </a:p>
          <a:p>
            <a:pPr lvl="0"/>
            <a:r>
              <a:rPr lang="en-US" dirty="0" smtClean="0"/>
              <a:t>-Policies &amp; Procedures</a:t>
            </a:r>
          </a:p>
          <a:p>
            <a:pPr lvl="0"/>
            <a:r>
              <a:rPr lang="en-US" dirty="0" smtClean="0"/>
              <a:t>-Rules &amp; Expectations</a:t>
            </a:r>
            <a:endParaRPr lang="en-US" dirty="0"/>
          </a:p>
        </p:txBody>
      </p:sp>
      <p:sp>
        <p:nvSpPr>
          <p:cNvPr id="8" name="TextBox 7"/>
          <p:cNvSpPr txBox="1"/>
          <p:nvPr/>
        </p:nvSpPr>
        <p:spPr>
          <a:xfrm>
            <a:off x="2667000" y="4648200"/>
            <a:ext cx="2438400" cy="646331"/>
          </a:xfrm>
          <a:prstGeom prst="rect">
            <a:avLst/>
          </a:prstGeom>
          <a:noFill/>
        </p:spPr>
        <p:txBody>
          <a:bodyPr wrap="square" rtlCol="0">
            <a:spAutoFit/>
          </a:bodyPr>
          <a:lstStyle/>
          <a:p>
            <a:pPr lvl="0"/>
            <a:r>
              <a:rPr lang="en-US" dirty="0" smtClean="0"/>
              <a:t>-Inequitable outcomes</a:t>
            </a:r>
          </a:p>
          <a:p>
            <a:pPr lvl="0"/>
            <a:r>
              <a:rPr lang="en-US" dirty="0" smtClean="0"/>
              <a:t>-Race</a:t>
            </a:r>
            <a:endParaRPr lang="en-US" dirty="0"/>
          </a:p>
        </p:txBody>
      </p:sp>
    </p:spTree>
    <p:extLst>
      <p:ext uri="{BB962C8B-B14F-4D97-AF65-F5344CB8AC3E}">
        <p14:creationId xmlns:p14="http://schemas.microsoft.com/office/powerpoint/2010/main" val="3409505721"/>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1005840" y="61640"/>
            <a:ext cx="7680960" cy="1188720"/>
          </a:xfrm>
        </p:spPr>
        <p:txBody>
          <a:bodyPr>
            <a:normAutofit fontScale="90000"/>
          </a:bodyPr>
          <a:lstStyle/>
          <a:p>
            <a:r>
              <a:rPr lang="en-US" sz="3600" dirty="0" smtClean="0"/>
              <a:t>Where are you in implementation process?</a:t>
            </a:r>
            <a:br>
              <a:rPr lang="en-US" sz="3600" dirty="0" smtClean="0"/>
            </a:br>
            <a:r>
              <a:rPr lang="en-US" sz="2000" dirty="0" smtClean="0"/>
              <a:t> </a:t>
            </a:r>
            <a:r>
              <a:rPr lang="en-US" sz="1600" dirty="0" smtClean="0">
                <a:latin typeface="+mn-lt"/>
              </a:rPr>
              <a:t>Adapted from </a:t>
            </a:r>
            <a:r>
              <a:rPr lang="en-US" sz="1400" dirty="0" smtClean="0"/>
              <a:t>Fixsen</a:t>
            </a:r>
            <a:r>
              <a:rPr lang="en-US" sz="1400" dirty="0"/>
              <a:t>, D. L., Naoom, S. F., Blase, K. A., Friedman, R. M. &amp; Wallace, F. (2005). </a:t>
            </a:r>
            <a:r>
              <a:rPr lang="en-US" sz="1400" i="1" dirty="0"/>
              <a:t>Implementation Research: A Synthesis of the Literature. </a:t>
            </a:r>
            <a:r>
              <a:rPr lang="en-US" sz="1400" dirty="0"/>
              <a:t>Tampa, FL: University of South Florida, Louis de la Parte Florida Mental Health Institute, The National Implementation Research Network (FMHI Publication #231). </a:t>
            </a:r>
            <a:endParaRPr lang="en-US" sz="1600" dirty="0">
              <a:latin typeface="+mn-lt"/>
            </a:endParaRPr>
          </a:p>
        </p:txBody>
      </p:sp>
      <p:graphicFrame>
        <p:nvGraphicFramePr>
          <p:cNvPr id="8" name="Content Placeholder 3"/>
          <p:cNvGraphicFramePr>
            <a:graphicFrameLocks noGrp="1"/>
          </p:cNvGraphicFramePr>
          <p:nvPr>
            <p:ph idx="1"/>
            <p:extLst>
              <p:ext uri="{D42A27DB-BD31-4B8C-83A1-F6EECF244321}">
                <p14:modId xmlns:p14="http://schemas.microsoft.com/office/powerpoint/2010/main" val="1961027826"/>
              </p:ext>
            </p:extLst>
          </p:nvPr>
        </p:nvGraphicFramePr>
        <p:xfrm>
          <a:off x="395536" y="1232756"/>
          <a:ext cx="8244916" cy="54722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09822552"/>
      </p:ext>
    </p:extLst>
  </p:cSld>
  <p:clrMapOvr>
    <a:masterClrMapping/>
  </p:clrMapOvr>
  <p:transition spd="slow">
    <p:wipe dir="d"/>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Challenge: Color-blind Racism</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i="1" dirty="0" smtClean="0"/>
              <a:t>Racism Without Racists</a:t>
            </a:r>
            <a:endParaRPr lang="en-US" dirty="0" smtClean="0"/>
          </a:p>
          <a:p>
            <a:r>
              <a:rPr lang="en-US" dirty="0" smtClean="0"/>
              <a:t>“racial norms disallow the open expression of racial views, [and as a result] whites have developed a concealed way of voicing them”</a:t>
            </a:r>
          </a:p>
          <a:p>
            <a:r>
              <a:rPr lang="en-US" dirty="0" smtClean="0"/>
              <a:t>While avoiding overt verbal expressions of racism, white participants none-the-less conveyed </a:t>
            </a:r>
            <a:r>
              <a:rPr lang="en-US" dirty="0" err="1" smtClean="0"/>
              <a:t>racialized</a:t>
            </a:r>
            <a:r>
              <a:rPr lang="en-US" dirty="0" smtClean="0"/>
              <a:t> ideology in a “very careful, indirect, hesitant” and “coded language”</a:t>
            </a:r>
          </a:p>
          <a:p>
            <a:r>
              <a:rPr lang="en-US" dirty="0" smtClean="0"/>
              <a:t>Central frames: Abstract liberalism, naturalization, cultural racism, and minimization</a:t>
            </a:r>
          </a:p>
        </p:txBody>
      </p:sp>
      <p:sp>
        <p:nvSpPr>
          <p:cNvPr id="4" name="TextBox 3"/>
          <p:cNvSpPr txBox="1"/>
          <p:nvPr/>
        </p:nvSpPr>
        <p:spPr>
          <a:xfrm>
            <a:off x="4343400" y="6400800"/>
            <a:ext cx="3185296" cy="369332"/>
          </a:xfrm>
          <a:prstGeom prst="rect">
            <a:avLst/>
          </a:prstGeom>
          <a:noFill/>
        </p:spPr>
        <p:txBody>
          <a:bodyPr wrap="none" rtlCol="0">
            <a:spAutoFit/>
          </a:bodyPr>
          <a:lstStyle/>
          <a:p>
            <a:r>
              <a:rPr lang="en-US" dirty="0" smtClean="0"/>
              <a:t>(Bonilla-Silva, 2006, p. 3, 57, 55)</a:t>
            </a:r>
            <a:endParaRPr lang="en-US" dirty="0"/>
          </a:p>
        </p:txBody>
      </p:sp>
    </p:spTree>
    <p:extLst>
      <p:ext uri="{BB962C8B-B14F-4D97-AF65-F5344CB8AC3E}">
        <p14:creationId xmlns:p14="http://schemas.microsoft.com/office/powerpoint/2010/main" val="1734401578"/>
      </p:ext>
    </p:extLst>
  </p:cSld>
  <p:clrMapOvr>
    <a:masterClrMapping/>
  </p:clrMapOvr>
  <p:transition spd="slow">
    <p:wipe dir="d"/>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pic>
        <p:nvPicPr>
          <p:cNvPr id="34818" name="Picture 2" descr="http://rlv.zcache.com/completely_color_blind_poster-r0e065da7e2744167852695b677cf97cb_aijkb_400.jpg"/>
          <p:cNvPicPr>
            <a:picLocks noChangeAspect="1" noChangeArrowheads="1"/>
          </p:cNvPicPr>
          <p:nvPr/>
        </p:nvPicPr>
        <p:blipFill>
          <a:blip r:embed="rId2" cstate="print"/>
          <a:srcRect/>
          <a:stretch>
            <a:fillRect/>
          </a:stretch>
        </p:blipFill>
        <p:spPr bwMode="auto">
          <a:xfrm>
            <a:off x="0" y="-304800"/>
            <a:ext cx="8991600" cy="7162800"/>
          </a:xfrm>
          <a:prstGeom prst="rect">
            <a:avLst/>
          </a:prstGeom>
          <a:noFill/>
        </p:spPr>
      </p:pic>
      <p:sp>
        <p:nvSpPr>
          <p:cNvPr id="6" name="Rounded Rectangular Callout 5"/>
          <p:cNvSpPr/>
          <p:nvPr/>
        </p:nvSpPr>
        <p:spPr>
          <a:xfrm>
            <a:off x="1219200" y="990600"/>
            <a:ext cx="1143000" cy="1447800"/>
          </a:xfrm>
          <a:prstGeom prst="wedgeRoundRectCallout">
            <a:avLst>
              <a:gd name="adj1" fmla="val -63149"/>
              <a:gd name="adj2" fmla="val 3072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I don’t see skin color. </a:t>
            </a:r>
          </a:p>
          <a:p>
            <a:pPr algn="ctr"/>
            <a:r>
              <a:rPr lang="en-US" sz="1400" dirty="0" smtClean="0"/>
              <a:t>I am completely color blind. </a:t>
            </a:r>
            <a:endParaRPr lang="en-US" sz="1400" dirty="0"/>
          </a:p>
        </p:txBody>
      </p:sp>
      <p:sp>
        <p:nvSpPr>
          <p:cNvPr id="7" name="Rounded Rectangular Callout 6"/>
          <p:cNvSpPr/>
          <p:nvPr/>
        </p:nvSpPr>
        <p:spPr>
          <a:xfrm>
            <a:off x="2362200" y="914400"/>
            <a:ext cx="1066800" cy="1524000"/>
          </a:xfrm>
          <a:prstGeom prst="wedgeRoundRectCallout">
            <a:avLst>
              <a:gd name="adj1" fmla="val 68031"/>
              <a:gd name="adj2" fmla="val 3670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For instance, I don’t see that the man next to me is Black.</a:t>
            </a:r>
            <a:endParaRPr lang="en-US" sz="1400" dirty="0"/>
          </a:p>
        </p:txBody>
      </p:sp>
      <p:sp>
        <p:nvSpPr>
          <p:cNvPr id="8" name="Rounded Rectangular Callout 7"/>
          <p:cNvSpPr/>
          <p:nvPr/>
        </p:nvSpPr>
        <p:spPr>
          <a:xfrm>
            <a:off x="5562600" y="1371600"/>
            <a:ext cx="838200" cy="1219200"/>
          </a:xfrm>
          <a:prstGeom prst="wedgeRoundRectCallout">
            <a:avLst>
              <a:gd name="adj1" fmla="val 75799"/>
              <a:gd name="adj2" fmla="val 2061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No, sir. I don’t see it. </a:t>
            </a:r>
            <a:endParaRPr lang="en-US" sz="1400" dirty="0"/>
          </a:p>
        </p:txBody>
      </p:sp>
    </p:spTree>
    <p:extLst>
      <p:ext uri="{BB962C8B-B14F-4D97-AF65-F5344CB8AC3E}">
        <p14:creationId xmlns:p14="http://schemas.microsoft.com/office/powerpoint/2010/main" val="178020597"/>
      </p:ext>
    </p:extLst>
  </p:cSld>
  <p:clrMapOvr>
    <a:masterClrMapping/>
  </p:clrMapOvr>
  <p:transition spd="slow">
    <p:wipe dir="d"/>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Color-blind Racism and Power</a:t>
            </a:r>
            <a:endParaRPr lang="en-US" dirty="0"/>
          </a:p>
        </p:txBody>
      </p:sp>
      <p:sp>
        <p:nvSpPr>
          <p:cNvPr id="3" name="Content Placeholder 2"/>
          <p:cNvSpPr>
            <a:spLocks noGrp="1"/>
          </p:cNvSpPr>
          <p:nvPr>
            <p:ph idx="1"/>
          </p:nvPr>
        </p:nvSpPr>
        <p:spPr/>
        <p:txBody>
          <a:bodyPr>
            <a:normAutofit/>
          </a:bodyPr>
          <a:lstStyle/>
          <a:p>
            <a:r>
              <a:rPr lang="en-US" dirty="0" smtClean="0"/>
              <a:t>Patricia Hill-Collins asserts </a:t>
            </a:r>
            <a:r>
              <a:rPr lang="en-US" b="1" dirty="0" smtClean="0"/>
              <a:t>“racism is a system of power with four domains” </a:t>
            </a:r>
            <a:r>
              <a:rPr lang="en-US" dirty="0" smtClean="0"/>
              <a:t>which are: structural, disciplinary, cultural, and interpersonal (Hill-Collins, 2009, p. 53). </a:t>
            </a:r>
          </a:p>
          <a:p>
            <a:r>
              <a:rPr lang="en-US" dirty="0" smtClean="0"/>
              <a:t>Racism is “</a:t>
            </a:r>
            <a:r>
              <a:rPr lang="en-US" u="sng" dirty="0" smtClean="0"/>
              <a:t>produced and resisted </a:t>
            </a:r>
            <a:r>
              <a:rPr lang="en-US" dirty="0" smtClean="0"/>
              <a:t>within each domain of power as well as across all four domains” (Hill-Collins, 2009, p. 55).  </a:t>
            </a:r>
          </a:p>
          <a:p>
            <a:endParaRPr lang="en-US" dirty="0"/>
          </a:p>
        </p:txBody>
      </p:sp>
    </p:spTree>
    <p:extLst>
      <p:ext uri="{BB962C8B-B14F-4D97-AF65-F5344CB8AC3E}">
        <p14:creationId xmlns:p14="http://schemas.microsoft.com/office/powerpoint/2010/main" val="1506426480"/>
      </p:ext>
    </p:extLst>
  </p:cSld>
  <p:clrMapOvr>
    <a:masterClrMapping/>
  </p:clrMapOvr>
  <p:transition spd="slow">
    <p:wipe dir="d"/>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4 Domains of Power </a:t>
            </a:r>
            <a:r>
              <a:rPr lang="en-US" sz="2200" dirty="0" smtClean="0"/>
              <a:t>(Hill-Collins, 2009)</a:t>
            </a:r>
            <a:endParaRPr lang="en-US" sz="2200" dirty="0"/>
          </a:p>
        </p:txBody>
      </p:sp>
      <p:graphicFrame>
        <p:nvGraphicFramePr>
          <p:cNvPr id="4" name="Content Placeholder 3"/>
          <p:cNvGraphicFramePr>
            <a:graphicFrameLocks noGrp="1"/>
          </p:cNvGraphicFramePr>
          <p:nvPr>
            <p:ph idx="1"/>
          </p:nvPr>
        </p:nvGraphicFramePr>
        <p:xfrm>
          <a:off x="1752600" y="1828800"/>
          <a:ext cx="6629400" cy="4191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1066800" y="1752600"/>
            <a:ext cx="2133600" cy="1477328"/>
          </a:xfrm>
          <a:prstGeom prst="rect">
            <a:avLst/>
          </a:prstGeom>
          <a:noFill/>
        </p:spPr>
        <p:txBody>
          <a:bodyPr wrap="square" rtlCol="0">
            <a:spAutoFit/>
          </a:bodyPr>
          <a:lstStyle/>
          <a:p>
            <a:r>
              <a:rPr lang="en-US" dirty="0" smtClean="0"/>
              <a:t>“how racism as a system of power is set up,” and “organized” through “social institutions”</a:t>
            </a:r>
            <a:endParaRPr lang="en-US" dirty="0"/>
          </a:p>
        </p:txBody>
      </p:sp>
      <p:sp>
        <p:nvSpPr>
          <p:cNvPr id="7" name="TextBox 6"/>
          <p:cNvSpPr txBox="1"/>
          <p:nvPr/>
        </p:nvSpPr>
        <p:spPr>
          <a:xfrm>
            <a:off x="6858000" y="1371600"/>
            <a:ext cx="2286000" cy="2585323"/>
          </a:xfrm>
          <a:prstGeom prst="rect">
            <a:avLst/>
          </a:prstGeom>
          <a:noFill/>
        </p:spPr>
        <p:txBody>
          <a:bodyPr wrap="square" rtlCol="0">
            <a:spAutoFit/>
          </a:bodyPr>
          <a:lstStyle/>
          <a:p>
            <a:r>
              <a:rPr lang="en-US" dirty="0" smtClean="0"/>
              <a:t>“use the rules and regulations of everyday life to uphold the racial hierarchy or to challenge it” and is organized through “bureaucracies” and rely on “surveillance”</a:t>
            </a:r>
            <a:endParaRPr lang="en-US" dirty="0"/>
          </a:p>
        </p:txBody>
      </p:sp>
      <p:sp>
        <p:nvSpPr>
          <p:cNvPr id="8" name="TextBox 7"/>
          <p:cNvSpPr txBox="1"/>
          <p:nvPr/>
        </p:nvSpPr>
        <p:spPr>
          <a:xfrm>
            <a:off x="990600" y="4343400"/>
            <a:ext cx="2362200" cy="2031325"/>
          </a:xfrm>
          <a:prstGeom prst="rect">
            <a:avLst/>
          </a:prstGeom>
          <a:noFill/>
        </p:spPr>
        <p:txBody>
          <a:bodyPr wrap="square" rtlCol="0">
            <a:spAutoFit/>
          </a:bodyPr>
          <a:lstStyle/>
          <a:p>
            <a:r>
              <a:rPr lang="en-US" dirty="0" smtClean="0"/>
              <a:t>“manufactures the ideas that justify racial hierarchy” by “constructing representations, ideas, and stories about race and racism”</a:t>
            </a:r>
            <a:endParaRPr lang="en-US" dirty="0"/>
          </a:p>
        </p:txBody>
      </p:sp>
      <p:sp>
        <p:nvSpPr>
          <p:cNvPr id="9" name="TextBox 8"/>
          <p:cNvSpPr txBox="1"/>
          <p:nvPr/>
        </p:nvSpPr>
        <p:spPr>
          <a:xfrm>
            <a:off x="6781800" y="4343400"/>
            <a:ext cx="2209800" cy="2031325"/>
          </a:xfrm>
          <a:prstGeom prst="rect">
            <a:avLst/>
          </a:prstGeom>
          <a:noFill/>
        </p:spPr>
        <p:txBody>
          <a:bodyPr wrap="square" rtlCol="0">
            <a:spAutoFit/>
          </a:bodyPr>
          <a:lstStyle/>
          <a:p>
            <a:r>
              <a:rPr lang="en-US" dirty="0" smtClean="0"/>
              <a:t>“shapes race relations among individuals in everyday life” whereby during “ordinary social interactions”</a:t>
            </a:r>
            <a:endParaRPr lang="en-US" dirty="0"/>
          </a:p>
        </p:txBody>
      </p:sp>
    </p:spTree>
    <p:extLst>
      <p:ext uri="{BB962C8B-B14F-4D97-AF65-F5344CB8AC3E}">
        <p14:creationId xmlns:p14="http://schemas.microsoft.com/office/powerpoint/2010/main" val="3573529491"/>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228600"/>
            <a:ext cx="7498080" cy="1143000"/>
          </a:xfrm>
        </p:spPr>
        <p:txBody>
          <a:bodyPr>
            <a:normAutofit fontScale="90000"/>
          </a:bodyPr>
          <a:lstStyle/>
          <a:p>
            <a:r>
              <a:rPr lang="en-US" dirty="0" smtClean="0"/>
              <a:t>Proposed Model for Examining Disciplinary Disproportionality</a:t>
            </a:r>
            <a:endParaRPr lang="en-US" sz="2200" dirty="0"/>
          </a:p>
        </p:txBody>
      </p:sp>
      <p:graphicFrame>
        <p:nvGraphicFramePr>
          <p:cNvPr id="4" name="Content Placeholder 3"/>
          <p:cNvGraphicFramePr>
            <a:graphicFrameLocks noGrp="1"/>
          </p:cNvGraphicFramePr>
          <p:nvPr>
            <p:ph idx="1"/>
          </p:nvPr>
        </p:nvGraphicFramePr>
        <p:xfrm>
          <a:off x="1435100" y="1447800"/>
          <a:ext cx="7023100" cy="48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990600" y="1752600"/>
            <a:ext cx="2133600" cy="646331"/>
          </a:xfrm>
          <a:prstGeom prst="rect">
            <a:avLst/>
          </a:prstGeom>
          <a:noFill/>
        </p:spPr>
        <p:txBody>
          <a:bodyPr wrap="square" rtlCol="0">
            <a:spAutoFit/>
          </a:bodyPr>
          <a:lstStyle/>
          <a:p>
            <a:r>
              <a:rPr lang="en-US" dirty="0" smtClean="0"/>
              <a:t>Disciplinary policies and procedures</a:t>
            </a:r>
            <a:endParaRPr lang="en-US" dirty="0"/>
          </a:p>
        </p:txBody>
      </p:sp>
      <p:sp>
        <p:nvSpPr>
          <p:cNvPr id="7" name="TextBox 6"/>
          <p:cNvSpPr txBox="1"/>
          <p:nvPr/>
        </p:nvSpPr>
        <p:spPr>
          <a:xfrm>
            <a:off x="7162800" y="1828800"/>
            <a:ext cx="1981200" cy="1477328"/>
          </a:xfrm>
          <a:prstGeom prst="rect">
            <a:avLst/>
          </a:prstGeom>
          <a:noFill/>
        </p:spPr>
        <p:txBody>
          <a:bodyPr wrap="square" rtlCol="0">
            <a:spAutoFit/>
          </a:bodyPr>
          <a:lstStyle/>
          <a:p>
            <a:r>
              <a:rPr lang="en-US" dirty="0" smtClean="0"/>
              <a:t>Disciplinary practices, expectations, behaviors, and events/outcomes</a:t>
            </a:r>
            <a:endParaRPr lang="en-US" dirty="0"/>
          </a:p>
        </p:txBody>
      </p:sp>
      <p:sp>
        <p:nvSpPr>
          <p:cNvPr id="8" name="TextBox 7"/>
          <p:cNvSpPr txBox="1"/>
          <p:nvPr/>
        </p:nvSpPr>
        <p:spPr>
          <a:xfrm>
            <a:off x="990600" y="4191000"/>
            <a:ext cx="2133600" cy="646331"/>
          </a:xfrm>
          <a:prstGeom prst="rect">
            <a:avLst/>
          </a:prstGeom>
          <a:noFill/>
        </p:spPr>
        <p:txBody>
          <a:bodyPr wrap="square" rtlCol="0">
            <a:spAutoFit/>
          </a:bodyPr>
          <a:lstStyle/>
          <a:p>
            <a:r>
              <a:rPr lang="en-US" dirty="0" smtClean="0"/>
              <a:t>Cultural beliefs and perceptions</a:t>
            </a:r>
            <a:endParaRPr lang="en-US" dirty="0"/>
          </a:p>
        </p:txBody>
      </p:sp>
      <p:sp>
        <p:nvSpPr>
          <p:cNvPr id="9" name="TextBox 8"/>
          <p:cNvSpPr txBox="1"/>
          <p:nvPr/>
        </p:nvSpPr>
        <p:spPr>
          <a:xfrm>
            <a:off x="7162800" y="4419600"/>
            <a:ext cx="1981200" cy="1477328"/>
          </a:xfrm>
          <a:prstGeom prst="rect">
            <a:avLst/>
          </a:prstGeom>
          <a:noFill/>
        </p:spPr>
        <p:txBody>
          <a:bodyPr wrap="square" rtlCol="0">
            <a:spAutoFit/>
          </a:bodyPr>
          <a:lstStyle/>
          <a:p>
            <a:r>
              <a:rPr lang="en-US" dirty="0" smtClean="0"/>
              <a:t>Perceptions of the relationships between staff members and students</a:t>
            </a:r>
            <a:endParaRPr lang="en-US" dirty="0"/>
          </a:p>
        </p:txBody>
      </p:sp>
    </p:spTree>
    <p:extLst>
      <p:ext uri="{BB962C8B-B14F-4D97-AF65-F5344CB8AC3E}">
        <p14:creationId xmlns:p14="http://schemas.microsoft.com/office/powerpoint/2010/main" val="4198859861"/>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Sources of Data Examining Disciplinary Disproportionality</a:t>
            </a:r>
            <a:endParaRPr lang="en-US" sz="2200" dirty="0"/>
          </a:p>
        </p:txBody>
      </p:sp>
      <p:graphicFrame>
        <p:nvGraphicFramePr>
          <p:cNvPr id="4" name="Content Placeholder 3"/>
          <p:cNvGraphicFramePr>
            <a:graphicFrameLocks noGrp="1"/>
          </p:cNvGraphicFramePr>
          <p:nvPr>
            <p:ph idx="1"/>
          </p:nvPr>
        </p:nvGraphicFramePr>
        <p:xfrm>
          <a:off x="1435100" y="1447800"/>
          <a:ext cx="67183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1066800" y="1905000"/>
            <a:ext cx="2133600" cy="923330"/>
          </a:xfrm>
          <a:prstGeom prst="rect">
            <a:avLst/>
          </a:prstGeom>
          <a:noFill/>
        </p:spPr>
        <p:txBody>
          <a:bodyPr wrap="square" rtlCol="0">
            <a:spAutoFit/>
          </a:bodyPr>
          <a:lstStyle/>
          <a:p>
            <a:r>
              <a:rPr lang="en-US" dirty="0" smtClean="0"/>
              <a:t>-Discipline Handbook</a:t>
            </a:r>
          </a:p>
          <a:p>
            <a:r>
              <a:rPr lang="en-US" dirty="0" smtClean="0"/>
              <a:t>-Code of Conduct</a:t>
            </a:r>
            <a:endParaRPr lang="en-US" dirty="0"/>
          </a:p>
        </p:txBody>
      </p:sp>
      <p:sp>
        <p:nvSpPr>
          <p:cNvPr id="7" name="TextBox 6"/>
          <p:cNvSpPr txBox="1"/>
          <p:nvPr/>
        </p:nvSpPr>
        <p:spPr>
          <a:xfrm>
            <a:off x="6781800" y="1981200"/>
            <a:ext cx="2362200" cy="923330"/>
          </a:xfrm>
          <a:prstGeom prst="rect">
            <a:avLst/>
          </a:prstGeom>
          <a:noFill/>
        </p:spPr>
        <p:txBody>
          <a:bodyPr wrap="square" rtlCol="0">
            <a:spAutoFit/>
          </a:bodyPr>
          <a:lstStyle/>
          <a:p>
            <a:r>
              <a:rPr lang="en-US" dirty="0" smtClean="0"/>
              <a:t>-School-wide discipline data (ODR, ISS, OSS, Expulsion)</a:t>
            </a:r>
          </a:p>
        </p:txBody>
      </p:sp>
      <p:sp>
        <p:nvSpPr>
          <p:cNvPr id="8" name="TextBox 7"/>
          <p:cNvSpPr txBox="1"/>
          <p:nvPr/>
        </p:nvSpPr>
        <p:spPr>
          <a:xfrm>
            <a:off x="1143000" y="4343400"/>
            <a:ext cx="2057400" cy="646331"/>
          </a:xfrm>
          <a:prstGeom prst="rect">
            <a:avLst/>
          </a:prstGeom>
          <a:noFill/>
        </p:spPr>
        <p:txBody>
          <a:bodyPr wrap="square" rtlCol="0">
            <a:spAutoFit/>
          </a:bodyPr>
          <a:lstStyle/>
          <a:p>
            <a:r>
              <a:rPr lang="en-US" dirty="0" smtClean="0"/>
              <a:t>-Staff survey</a:t>
            </a:r>
          </a:p>
          <a:p>
            <a:r>
              <a:rPr lang="en-US" dirty="0" smtClean="0"/>
              <a:t>-Staff interviews</a:t>
            </a:r>
          </a:p>
        </p:txBody>
      </p:sp>
      <p:sp>
        <p:nvSpPr>
          <p:cNvPr id="9" name="TextBox 8"/>
          <p:cNvSpPr txBox="1"/>
          <p:nvPr/>
        </p:nvSpPr>
        <p:spPr>
          <a:xfrm>
            <a:off x="6858000" y="4267200"/>
            <a:ext cx="2133600" cy="646331"/>
          </a:xfrm>
          <a:prstGeom prst="rect">
            <a:avLst/>
          </a:prstGeom>
          <a:noFill/>
        </p:spPr>
        <p:txBody>
          <a:bodyPr wrap="square" rtlCol="0">
            <a:spAutoFit/>
          </a:bodyPr>
          <a:lstStyle/>
          <a:p>
            <a:r>
              <a:rPr lang="en-US" dirty="0" smtClean="0"/>
              <a:t>-Staff survey</a:t>
            </a:r>
          </a:p>
          <a:p>
            <a:r>
              <a:rPr lang="en-US" dirty="0" smtClean="0"/>
              <a:t>-Staff Interviews</a:t>
            </a:r>
          </a:p>
        </p:txBody>
      </p:sp>
    </p:spTree>
    <p:extLst>
      <p:ext uri="{BB962C8B-B14F-4D97-AF65-F5344CB8AC3E}">
        <p14:creationId xmlns:p14="http://schemas.microsoft.com/office/powerpoint/2010/main" val="1187211146"/>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Findings from the Four Domains of Power Analysis</a:t>
            </a:r>
            <a:endParaRPr lang="en-US" sz="2200" dirty="0"/>
          </a:p>
        </p:txBody>
      </p:sp>
      <p:graphicFrame>
        <p:nvGraphicFramePr>
          <p:cNvPr id="4" name="Content Placeholder 3"/>
          <p:cNvGraphicFramePr>
            <a:graphicFrameLocks noGrp="1"/>
          </p:cNvGraphicFramePr>
          <p:nvPr>
            <p:ph idx="1"/>
          </p:nvPr>
        </p:nvGraphicFramePr>
        <p:xfrm>
          <a:off x="1435100" y="1447800"/>
          <a:ext cx="67183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533400" y="1752600"/>
            <a:ext cx="2133600" cy="1754326"/>
          </a:xfrm>
          <a:prstGeom prst="rect">
            <a:avLst/>
          </a:prstGeom>
          <a:noFill/>
        </p:spPr>
        <p:txBody>
          <a:bodyPr wrap="square" rtlCol="0">
            <a:spAutoFit/>
          </a:bodyPr>
          <a:lstStyle/>
          <a:p>
            <a:r>
              <a:rPr lang="en-US" dirty="0" smtClean="0"/>
              <a:t>-1 of most frequent behaviors is not in policy at all; others are unclear</a:t>
            </a:r>
          </a:p>
          <a:p>
            <a:r>
              <a:rPr lang="en-US" dirty="0" smtClean="0"/>
              <a:t>-inconsistency</a:t>
            </a:r>
          </a:p>
          <a:p>
            <a:r>
              <a:rPr lang="en-US" dirty="0" smtClean="0"/>
              <a:t>-continuum</a:t>
            </a:r>
            <a:endParaRPr lang="en-US" dirty="0"/>
          </a:p>
        </p:txBody>
      </p:sp>
      <p:sp>
        <p:nvSpPr>
          <p:cNvPr id="7" name="TextBox 6"/>
          <p:cNvSpPr txBox="1"/>
          <p:nvPr/>
        </p:nvSpPr>
        <p:spPr>
          <a:xfrm>
            <a:off x="6934200" y="1752600"/>
            <a:ext cx="2362200" cy="2031325"/>
          </a:xfrm>
          <a:prstGeom prst="rect">
            <a:avLst/>
          </a:prstGeom>
          <a:noFill/>
        </p:spPr>
        <p:txBody>
          <a:bodyPr wrap="square" rtlCol="0">
            <a:spAutoFit/>
          </a:bodyPr>
          <a:lstStyle/>
          <a:p>
            <a:r>
              <a:rPr lang="en-US" dirty="0" smtClean="0"/>
              <a:t>-Quality of data</a:t>
            </a:r>
          </a:p>
          <a:p>
            <a:r>
              <a:rPr lang="en-US" dirty="0" smtClean="0"/>
              <a:t>-Definition of DD</a:t>
            </a:r>
          </a:p>
          <a:p>
            <a:r>
              <a:rPr lang="en-US" dirty="0" smtClean="0"/>
              <a:t>-4 most common behavioral offenses</a:t>
            </a:r>
          </a:p>
          <a:p>
            <a:r>
              <a:rPr lang="en-US" dirty="0" smtClean="0"/>
              <a:t>-Staff perceptions about behavioral differences</a:t>
            </a:r>
          </a:p>
        </p:txBody>
      </p:sp>
      <p:sp>
        <p:nvSpPr>
          <p:cNvPr id="8" name="TextBox 7"/>
          <p:cNvSpPr txBox="1"/>
          <p:nvPr/>
        </p:nvSpPr>
        <p:spPr>
          <a:xfrm>
            <a:off x="457200" y="4191000"/>
            <a:ext cx="2286000" cy="2308324"/>
          </a:xfrm>
          <a:prstGeom prst="rect">
            <a:avLst/>
          </a:prstGeom>
          <a:noFill/>
        </p:spPr>
        <p:txBody>
          <a:bodyPr wrap="square" rtlCol="0">
            <a:spAutoFit/>
          </a:bodyPr>
          <a:lstStyle/>
          <a:p>
            <a:r>
              <a:rPr lang="en-US" dirty="0" smtClean="0"/>
              <a:t>-Staff believe families are the biggest factor</a:t>
            </a:r>
          </a:p>
          <a:p>
            <a:r>
              <a:rPr lang="en-US" dirty="0" smtClean="0"/>
              <a:t>-Cultural subscale</a:t>
            </a:r>
          </a:p>
          <a:p>
            <a:r>
              <a:rPr lang="en-US" dirty="0" smtClean="0"/>
              <a:t>-Disruptive is cultural not racial</a:t>
            </a:r>
          </a:p>
          <a:p>
            <a:r>
              <a:rPr lang="en-US" dirty="0" smtClean="0"/>
              <a:t>-Cultural beliefs appear to have replaced racial beliefs</a:t>
            </a:r>
          </a:p>
        </p:txBody>
      </p:sp>
      <p:sp>
        <p:nvSpPr>
          <p:cNvPr id="9" name="TextBox 8"/>
          <p:cNvSpPr txBox="1"/>
          <p:nvPr/>
        </p:nvSpPr>
        <p:spPr>
          <a:xfrm>
            <a:off x="6858000" y="4267200"/>
            <a:ext cx="2133600" cy="1754326"/>
          </a:xfrm>
          <a:prstGeom prst="rect">
            <a:avLst/>
          </a:prstGeom>
          <a:noFill/>
        </p:spPr>
        <p:txBody>
          <a:bodyPr wrap="square" rtlCol="0">
            <a:spAutoFit/>
          </a:bodyPr>
          <a:lstStyle/>
          <a:p>
            <a:r>
              <a:rPr lang="en-US" dirty="0" smtClean="0"/>
              <a:t>-Staff is unsure if relationships are formed</a:t>
            </a:r>
          </a:p>
          <a:p>
            <a:r>
              <a:rPr lang="en-US" dirty="0" smtClean="0"/>
              <a:t>-Many do not see the need</a:t>
            </a:r>
          </a:p>
          <a:p>
            <a:r>
              <a:rPr lang="en-US" dirty="0" smtClean="0"/>
              <a:t>-The administrator</a:t>
            </a:r>
          </a:p>
        </p:txBody>
      </p:sp>
    </p:spTree>
    <p:extLst>
      <p:ext uri="{BB962C8B-B14F-4D97-AF65-F5344CB8AC3E}">
        <p14:creationId xmlns:p14="http://schemas.microsoft.com/office/powerpoint/2010/main" val="3592276848"/>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Implications</a:t>
            </a:r>
            <a:endParaRPr lang="en-US" dirty="0"/>
          </a:p>
        </p:txBody>
      </p:sp>
      <p:sp>
        <p:nvSpPr>
          <p:cNvPr id="3" name="Content Placeholder 2"/>
          <p:cNvSpPr>
            <a:spLocks noGrp="1"/>
          </p:cNvSpPr>
          <p:nvPr>
            <p:ph idx="1"/>
          </p:nvPr>
        </p:nvSpPr>
        <p:spPr/>
        <p:txBody>
          <a:bodyPr/>
          <a:lstStyle/>
          <a:p>
            <a:r>
              <a:rPr lang="en-US" dirty="0" smtClean="0"/>
              <a:t>Findings are contextually relevant</a:t>
            </a:r>
          </a:p>
          <a:p>
            <a:r>
              <a:rPr lang="en-US" dirty="0" smtClean="0"/>
              <a:t>Offers a framework for expanding efforts beyond disciplinary data analysis</a:t>
            </a:r>
          </a:p>
          <a:p>
            <a:r>
              <a:rPr lang="en-US" dirty="0" smtClean="0"/>
              <a:t>Creates opportunity for dialogue about race-related issues within a color-blind context</a:t>
            </a:r>
          </a:p>
          <a:p>
            <a:r>
              <a:rPr lang="en-US" dirty="0" smtClean="0"/>
              <a:t>Provides a basis for strategically responding or implementing interventions to address </a:t>
            </a:r>
            <a:r>
              <a:rPr lang="en-US" dirty="0" err="1" smtClean="0"/>
              <a:t>disproportionalty</a:t>
            </a:r>
            <a:endParaRPr lang="en-US" dirty="0"/>
          </a:p>
        </p:txBody>
      </p:sp>
    </p:spTree>
    <p:extLst>
      <p:ext uri="{BB962C8B-B14F-4D97-AF65-F5344CB8AC3E}">
        <p14:creationId xmlns:p14="http://schemas.microsoft.com/office/powerpoint/2010/main" val="3931334992"/>
      </p:ext>
    </p:extLst>
  </p:cSld>
  <p:clrMapOvr>
    <a:masterClrMapping/>
  </p:clrMapOvr>
  <p:transition spd="slow">
    <p:wipe dir="d"/>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Responding to Disciplinary Disproportionality</a:t>
            </a:r>
            <a:endParaRPr lang="en-US" dirty="0"/>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val="150797426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Phase II Problem Solving</a:t>
            </a:r>
            <a:endParaRPr lang="en-US" dirty="0"/>
          </a:p>
        </p:txBody>
      </p:sp>
      <p:sp>
        <p:nvSpPr>
          <p:cNvPr id="5" name="Content Placeholder 4"/>
          <p:cNvSpPr>
            <a:spLocks noGrp="1"/>
          </p:cNvSpPr>
          <p:nvPr>
            <p:ph idx="1"/>
          </p:nvPr>
        </p:nvSpPr>
        <p:spPr/>
        <p:txBody>
          <a:bodyPr/>
          <a:lstStyle/>
          <a:p>
            <a:r>
              <a:rPr lang="en-US" dirty="0" smtClean="0"/>
              <a:t>Working with PBIS problem-solving team(s)</a:t>
            </a:r>
          </a:p>
          <a:p>
            <a:r>
              <a:rPr lang="en-US" dirty="0" smtClean="0"/>
              <a:t>Utilizing the TIPs Problem-solving process</a:t>
            </a:r>
          </a:p>
          <a:p>
            <a:r>
              <a:rPr lang="en-US" dirty="0" smtClean="0"/>
              <a:t>Support teams with engaging in the problem-solving process with a focus on the data related to each domain</a:t>
            </a:r>
          </a:p>
          <a:p>
            <a:r>
              <a:rPr lang="en-US" dirty="0" smtClean="0"/>
              <a:t>Indentify and implement strategies that respond to needs revealed within each domain</a:t>
            </a:r>
            <a:endParaRPr lang="en-US" dirty="0"/>
          </a:p>
        </p:txBody>
      </p:sp>
    </p:spTree>
    <p:extLst>
      <p:ext uri="{BB962C8B-B14F-4D97-AF65-F5344CB8AC3E}">
        <p14:creationId xmlns:p14="http://schemas.microsoft.com/office/powerpoint/2010/main" val="438833270"/>
      </p:ext>
    </p:extLst>
  </p:cSld>
  <p:clrMapOvr>
    <a:masterClrMapping/>
  </p:clrMapOvr>
  <p:transition spd="slow">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335671994"/>
              </p:ext>
            </p:extLst>
          </p:nvPr>
        </p:nvGraphicFramePr>
        <p:xfrm>
          <a:off x="1828800" y="17526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a:xfrm>
            <a:off x="841248" y="301752"/>
            <a:ext cx="8077200" cy="1143000"/>
          </a:xfrm>
        </p:spPr>
        <p:txBody>
          <a:bodyPr/>
          <a:lstStyle/>
          <a:p>
            <a:r>
              <a:rPr lang="en-US" dirty="0" smtClean="0"/>
              <a:t>Session Overview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graphicEl>
                                              <a:dgm id="{BEC4A077-C0EB-4DBA-AEC3-DB0ADC9620B0}"/>
                                            </p:graphicEl>
                                          </p:spTgt>
                                        </p:tgtEl>
                                        <p:attrNameLst>
                                          <p:attrName>style.visibility</p:attrName>
                                        </p:attrNameLst>
                                      </p:cBhvr>
                                      <p:to>
                                        <p:strVal val="visible"/>
                                      </p:to>
                                    </p:set>
                                    <p:animEffect transition="in" filter="wipe(left)">
                                      <p:cBhvr>
                                        <p:cTn id="7" dur="500"/>
                                        <p:tgtEl>
                                          <p:spTgt spid="3">
                                            <p:graphicEl>
                                              <a:dgm id="{BEC4A077-C0EB-4DBA-AEC3-DB0ADC9620B0}"/>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graphicEl>
                                              <a:dgm id="{0EFFC71F-1BC1-4BB3-935F-8A33E475939A}"/>
                                            </p:graphicEl>
                                          </p:spTgt>
                                        </p:tgtEl>
                                        <p:attrNameLst>
                                          <p:attrName>style.visibility</p:attrName>
                                        </p:attrNameLst>
                                      </p:cBhvr>
                                      <p:to>
                                        <p:strVal val="visible"/>
                                      </p:to>
                                    </p:set>
                                    <p:animEffect transition="in" filter="wipe(left)">
                                      <p:cBhvr>
                                        <p:cTn id="12" dur="500"/>
                                        <p:tgtEl>
                                          <p:spTgt spid="3">
                                            <p:graphicEl>
                                              <a:dgm id="{0EFFC71F-1BC1-4BB3-935F-8A33E475939A}"/>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
                                            <p:graphicEl>
                                              <a:dgm id="{76A5DF4E-6ADC-48E1-A653-6FCA9DDAF856}"/>
                                            </p:graphicEl>
                                          </p:spTgt>
                                        </p:tgtEl>
                                        <p:attrNameLst>
                                          <p:attrName>style.visibility</p:attrName>
                                        </p:attrNameLst>
                                      </p:cBhvr>
                                      <p:to>
                                        <p:strVal val="visible"/>
                                      </p:to>
                                    </p:set>
                                    <p:animEffect transition="in" filter="wipe(left)">
                                      <p:cBhvr>
                                        <p:cTn id="17" dur="500"/>
                                        <p:tgtEl>
                                          <p:spTgt spid="3">
                                            <p:graphicEl>
                                              <a:dgm id="{76A5DF4E-6ADC-48E1-A653-6FCA9DDAF856}"/>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
                                            <p:graphicEl>
                                              <a:dgm id="{E6B64C66-C3BC-4FE3-8C47-AA3471D60595}"/>
                                            </p:graphicEl>
                                          </p:spTgt>
                                        </p:tgtEl>
                                        <p:attrNameLst>
                                          <p:attrName>style.visibility</p:attrName>
                                        </p:attrNameLst>
                                      </p:cBhvr>
                                      <p:to>
                                        <p:strVal val="visible"/>
                                      </p:to>
                                    </p:set>
                                    <p:animEffect transition="in" filter="wipe(left)">
                                      <p:cBhvr>
                                        <p:cTn id="22" dur="500"/>
                                        <p:tgtEl>
                                          <p:spTgt spid="3">
                                            <p:graphicEl>
                                              <a:dgm id="{E6B64C66-C3BC-4FE3-8C47-AA3471D60595}"/>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
                                            <p:graphicEl>
                                              <a:dgm id="{C970047F-2183-4BC9-9F50-2DD8B315E1BA}"/>
                                            </p:graphicEl>
                                          </p:spTgt>
                                        </p:tgtEl>
                                        <p:attrNameLst>
                                          <p:attrName>style.visibility</p:attrName>
                                        </p:attrNameLst>
                                      </p:cBhvr>
                                      <p:to>
                                        <p:strVal val="visible"/>
                                      </p:to>
                                    </p:set>
                                    <p:animEffect transition="in" filter="wipe(left)">
                                      <p:cBhvr>
                                        <p:cTn id="27" dur="500"/>
                                        <p:tgtEl>
                                          <p:spTgt spid="3">
                                            <p:graphicEl>
                                              <a:dgm id="{C970047F-2183-4BC9-9F50-2DD8B315E1BA}"/>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3">
                                            <p:graphicEl>
                                              <a:dgm id="{FA74C7D8-9CBB-4745-9863-F0E12C81B855}"/>
                                            </p:graphicEl>
                                          </p:spTgt>
                                        </p:tgtEl>
                                        <p:attrNameLst>
                                          <p:attrName>style.visibility</p:attrName>
                                        </p:attrNameLst>
                                      </p:cBhvr>
                                      <p:to>
                                        <p:strVal val="visible"/>
                                      </p:to>
                                    </p:set>
                                    <p:animEffect transition="in" filter="wipe(left)">
                                      <p:cBhvr>
                                        <p:cTn id="32" dur="500"/>
                                        <p:tgtEl>
                                          <p:spTgt spid="3">
                                            <p:graphicEl>
                                              <a:dgm id="{FA74C7D8-9CBB-4745-9863-F0E12C81B855}"/>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3">
                                            <p:graphicEl>
                                              <a:dgm id="{1CD47CA8-1F3D-46FD-BA54-B5BA51E611A3}"/>
                                            </p:graphicEl>
                                          </p:spTgt>
                                        </p:tgtEl>
                                        <p:attrNameLst>
                                          <p:attrName>style.visibility</p:attrName>
                                        </p:attrNameLst>
                                      </p:cBhvr>
                                      <p:to>
                                        <p:strVal val="visible"/>
                                      </p:to>
                                    </p:set>
                                    <p:animEffect transition="in" filter="wipe(left)">
                                      <p:cBhvr>
                                        <p:cTn id="37" dur="500"/>
                                        <p:tgtEl>
                                          <p:spTgt spid="3">
                                            <p:graphicEl>
                                              <a:dgm id="{1CD47CA8-1F3D-46FD-BA54-B5BA51E611A3}"/>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3">
                                            <p:graphicEl>
                                              <a:dgm id="{65D2187C-B43E-436D-B8CA-B6FA7E711E93}"/>
                                            </p:graphicEl>
                                          </p:spTgt>
                                        </p:tgtEl>
                                        <p:attrNameLst>
                                          <p:attrName>style.visibility</p:attrName>
                                        </p:attrNameLst>
                                      </p:cBhvr>
                                      <p:to>
                                        <p:strVal val="visible"/>
                                      </p:to>
                                    </p:set>
                                    <p:animEffect transition="in" filter="wipe(left)">
                                      <p:cBhvr>
                                        <p:cTn id="42" dur="500"/>
                                        <p:tgtEl>
                                          <p:spTgt spid="3">
                                            <p:graphicEl>
                                              <a:dgm id="{65D2187C-B43E-436D-B8CA-B6FA7E711E93}"/>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uiExpand="1">
        <p:bldSub>
          <a:bldDgm bld="one"/>
        </p:bldSub>
      </p:bldGraphic>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IPS.png"/>
          <p:cNvPicPr>
            <a:picLocks noChangeAspect="1"/>
          </p:cNvPicPr>
          <p:nvPr/>
        </p:nvPicPr>
        <p:blipFill>
          <a:blip r:embed="rId3" cstate="print"/>
          <a:stretch>
            <a:fillRect/>
          </a:stretch>
        </p:blipFill>
        <p:spPr>
          <a:xfrm>
            <a:off x="533400" y="152400"/>
            <a:ext cx="8222226" cy="6408277"/>
          </a:xfrm>
          <a:prstGeom prst="rect">
            <a:avLst/>
          </a:prstGeom>
        </p:spPr>
      </p:pic>
      <p:sp>
        <p:nvSpPr>
          <p:cNvPr id="4" name="Slide Number Placeholder 3"/>
          <p:cNvSpPr>
            <a:spLocks noGrp="1"/>
          </p:cNvSpPr>
          <p:nvPr>
            <p:ph type="sldNum" sz="quarter" idx="12"/>
          </p:nvPr>
        </p:nvSpPr>
        <p:spPr/>
        <p:txBody>
          <a:bodyPr/>
          <a:lstStyle/>
          <a:p>
            <a:fld id="{F0C94032-CD4C-4C25-B0C2-CEC720522D92}" type="slidenum">
              <a:rPr kumimoji="0" lang="en-US" smtClean="0"/>
              <a:pPr/>
              <a:t>50</a:t>
            </a:fld>
            <a:endParaRPr kumimoji="0" lang="en-US" dirty="0">
              <a:solidFill>
                <a:schemeClr val="tx2"/>
              </a:solidFill>
            </a:endParaRPr>
          </a:p>
        </p:txBody>
      </p:sp>
      <p:sp>
        <p:nvSpPr>
          <p:cNvPr id="8" name="TextBox 7"/>
          <p:cNvSpPr txBox="1"/>
          <p:nvPr/>
        </p:nvSpPr>
        <p:spPr>
          <a:xfrm>
            <a:off x="381000" y="6553199"/>
            <a:ext cx="8534400" cy="261610"/>
          </a:xfrm>
          <a:prstGeom prst="rect">
            <a:avLst/>
          </a:prstGeom>
          <a:noFill/>
        </p:spPr>
        <p:txBody>
          <a:bodyPr wrap="square" rtlCol="0">
            <a:spAutoFit/>
          </a:bodyPr>
          <a:lstStyle/>
          <a:p>
            <a:r>
              <a:rPr lang="en-US" sz="1100" dirty="0" smtClean="0">
                <a:solidFill>
                  <a:srgbClr val="000000"/>
                </a:solidFill>
                <a:latin typeface="Arial" charset="0"/>
              </a:rPr>
              <a:t>Newton, J.S., Todd, A.W., Algozzine, K, Horner, R.H. &amp; Algozzine, B. (2009). </a:t>
            </a:r>
            <a:endParaRPr lang="en-US" sz="1100" dirty="0">
              <a:solidFill>
                <a:srgbClr val="000000"/>
              </a:solidFill>
              <a:latin typeface="Arial" charset="0"/>
            </a:endParaRPr>
          </a:p>
        </p:txBody>
      </p:sp>
      <p:graphicFrame>
        <p:nvGraphicFramePr>
          <p:cNvPr id="9" name="Content Placeholder 3"/>
          <p:cNvGraphicFramePr>
            <a:graphicFrameLocks/>
          </p:cNvGraphicFramePr>
          <p:nvPr/>
        </p:nvGraphicFramePr>
        <p:xfrm>
          <a:off x="2743200" y="2209800"/>
          <a:ext cx="4495800" cy="25908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0" name="TextBox 9"/>
          <p:cNvSpPr txBox="1"/>
          <p:nvPr/>
        </p:nvSpPr>
        <p:spPr>
          <a:xfrm>
            <a:off x="3733800" y="228600"/>
            <a:ext cx="2438400" cy="2031325"/>
          </a:xfrm>
          <a:prstGeom prst="rect">
            <a:avLst/>
          </a:prstGeom>
          <a:solidFill>
            <a:schemeClr val="accent1">
              <a:lumMod val="40000"/>
              <a:lumOff val="60000"/>
            </a:schemeClr>
          </a:solidFill>
        </p:spPr>
        <p:txBody>
          <a:bodyPr wrap="square" rtlCol="0">
            <a:spAutoFit/>
          </a:bodyPr>
          <a:lstStyle/>
          <a:p>
            <a:r>
              <a:rPr lang="en-US" b="1" dirty="0" smtClean="0"/>
              <a:t>Structural Domain Data: </a:t>
            </a:r>
          </a:p>
          <a:p>
            <a:r>
              <a:rPr lang="en-US" dirty="0" smtClean="0"/>
              <a:t>Are our disciplinary policies consistent and include clear definitions?</a:t>
            </a:r>
          </a:p>
          <a:p>
            <a:r>
              <a:rPr lang="en-US" dirty="0" smtClean="0"/>
              <a:t>Do we have a problem?</a:t>
            </a:r>
            <a:endParaRPr lang="en-US" dirty="0"/>
          </a:p>
        </p:txBody>
      </p:sp>
      <p:sp>
        <p:nvSpPr>
          <p:cNvPr id="11" name="TextBox 10"/>
          <p:cNvSpPr txBox="1"/>
          <p:nvPr/>
        </p:nvSpPr>
        <p:spPr>
          <a:xfrm>
            <a:off x="6400800" y="1600200"/>
            <a:ext cx="2209800" cy="2308324"/>
          </a:xfrm>
          <a:prstGeom prst="rect">
            <a:avLst/>
          </a:prstGeom>
          <a:solidFill>
            <a:schemeClr val="accent1">
              <a:lumMod val="40000"/>
              <a:lumOff val="60000"/>
            </a:schemeClr>
          </a:solidFill>
        </p:spPr>
        <p:txBody>
          <a:bodyPr wrap="square" rtlCol="0">
            <a:spAutoFit/>
          </a:bodyPr>
          <a:lstStyle/>
          <a:p>
            <a:r>
              <a:rPr lang="en-US" b="1" dirty="0" smtClean="0"/>
              <a:t>Structural Domain Data: </a:t>
            </a:r>
          </a:p>
          <a:p>
            <a:r>
              <a:rPr lang="en-US" dirty="0" smtClean="0"/>
              <a:t>“Disruptive” and “Other” behavioral offenses are not clearly defined or even listed in the policies.</a:t>
            </a:r>
            <a:endParaRPr lang="en-US" dirty="0"/>
          </a:p>
        </p:txBody>
      </p:sp>
      <p:sp>
        <p:nvSpPr>
          <p:cNvPr id="14" name="TextBox 13"/>
          <p:cNvSpPr txBox="1"/>
          <p:nvPr/>
        </p:nvSpPr>
        <p:spPr>
          <a:xfrm>
            <a:off x="1371600" y="1600200"/>
            <a:ext cx="2133600" cy="2308324"/>
          </a:xfrm>
          <a:prstGeom prst="rect">
            <a:avLst/>
          </a:prstGeom>
          <a:solidFill>
            <a:schemeClr val="accent1">
              <a:lumMod val="40000"/>
              <a:lumOff val="60000"/>
            </a:schemeClr>
          </a:solidFill>
        </p:spPr>
        <p:txBody>
          <a:bodyPr wrap="square" rtlCol="0">
            <a:spAutoFit/>
          </a:bodyPr>
          <a:lstStyle/>
          <a:p>
            <a:r>
              <a:rPr lang="en-US" b="1" dirty="0" smtClean="0"/>
              <a:t>Structural Domain Data: </a:t>
            </a:r>
          </a:p>
          <a:p>
            <a:r>
              <a:rPr lang="en-US" dirty="0" smtClean="0"/>
              <a:t>Did we achieve our goal?</a:t>
            </a:r>
          </a:p>
          <a:p>
            <a:r>
              <a:rPr lang="en-US" dirty="0" smtClean="0"/>
              <a:t>If not, why not?</a:t>
            </a:r>
          </a:p>
          <a:p>
            <a:r>
              <a:rPr lang="en-US" dirty="0" smtClean="0"/>
              <a:t>Continue the process for this or other Domains.</a:t>
            </a:r>
            <a:endParaRPr lang="en-US" dirty="0"/>
          </a:p>
        </p:txBody>
      </p:sp>
      <p:sp>
        <p:nvSpPr>
          <p:cNvPr id="15" name="Rounded Rectangle 14"/>
          <p:cNvSpPr/>
          <p:nvPr/>
        </p:nvSpPr>
        <p:spPr>
          <a:xfrm>
            <a:off x="3886200" y="2362200"/>
            <a:ext cx="2209800" cy="2209800"/>
          </a:xfrm>
          <a:prstGeom prst="roundRect">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t>Structural Domain</a:t>
            </a:r>
            <a:endParaRPr lang="en-US" dirty="0"/>
          </a:p>
        </p:txBody>
      </p:sp>
      <p:sp>
        <p:nvSpPr>
          <p:cNvPr id="12" name="TextBox 11"/>
          <p:cNvSpPr txBox="1"/>
          <p:nvPr/>
        </p:nvSpPr>
        <p:spPr>
          <a:xfrm>
            <a:off x="5562600" y="4267200"/>
            <a:ext cx="2590800" cy="2031325"/>
          </a:xfrm>
          <a:prstGeom prst="rect">
            <a:avLst/>
          </a:prstGeom>
          <a:solidFill>
            <a:schemeClr val="accent1">
              <a:lumMod val="40000"/>
              <a:lumOff val="60000"/>
            </a:schemeClr>
          </a:solidFill>
        </p:spPr>
        <p:txBody>
          <a:bodyPr wrap="square" rtlCol="0">
            <a:spAutoFit/>
          </a:bodyPr>
          <a:lstStyle/>
          <a:p>
            <a:r>
              <a:rPr lang="en-US" b="1" dirty="0" smtClean="0"/>
              <a:t>Structural Domain Data: </a:t>
            </a:r>
          </a:p>
          <a:p>
            <a:r>
              <a:rPr lang="en-US" dirty="0" smtClean="0"/>
              <a:t>Clearly define “disruptive” behavior and train staff, avoid “other,” and propose policy revisions to include “disruptive.”</a:t>
            </a:r>
            <a:r>
              <a:rPr lang="en-US" b="1" dirty="0" smtClean="0"/>
              <a:t> </a:t>
            </a:r>
          </a:p>
        </p:txBody>
      </p:sp>
      <p:sp>
        <p:nvSpPr>
          <p:cNvPr id="13" name="TextBox 12"/>
          <p:cNvSpPr txBox="1"/>
          <p:nvPr/>
        </p:nvSpPr>
        <p:spPr>
          <a:xfrm>
            <a:off x="2057400" y="4343400"/>
            <a:ext cx="2362200" cy="2031325"/>
          </a:xfrm>
          <a:prstGeom prst="rect">
            <a:avLst/>
          </a:prstGeom>
          <a:solidFill>
            <a:schemeClr val="accent1">
              <a:lumMod val="40000"/>
              <a:lumOff val="60000"/>
            </a:schemeClr>
          </a:solidFill>
        </p:spPr>
        <p:txBody>
          <a:bodyPr wrap="square" rtlCol="0">
            <a:spAutoFit/>
          </a:bodyPr>
          <a:lstStyle/>
          <a:p>
            <a:r>
              <a:rPr lang="en-US" b="1" dirty="0" smtClean="0"/>
              <a:t>Structural Domain Data: </a:t>
            </a:r>
          </a:p>
          <a:p>
            <a:r>
              <a:rPr lang="en-US" dirty="0" smtClean="0"/>
              <a:t>Who is doing what by when?</a:t>
            </a:r>
          </a:p>
          <a:p>
            <a:r>
              <a:rPr lang="en-US" dirty="0" smtClean="0"/>
              <a:t>What is the goal?</a:t>
            </a:r>
          </a:p>
          <a:p>
            <a:r>
              <a:rPr lang="en-US" dirty="0" smtClean="0"/>
              <a:t>How will we measure fidelity?</a:t>
            </a:r>
          </a:p>
        </p:txBody>
      </p:sp>
    </p:spTree>
    <p:extLst>
      <p:ext uri="{BB962C8B-B14F-4D97-AF65-F5344CB8AC3E}">
        <p14:creationId xmlns:p14="http://schemas.microsoft.com/office/powerpoint/2010/main" val="114619285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P spid="10" grpId="0" animBg="1"/>
      <p:bldP spid="11" grpId="0" animBg="1"/>
      <p:bldP spid="14" grpId="0" animBg="1"/>
      <p:bldP spid="15" grpId="0" animBg="1"/>
      <p:bldP spid="12" grpId="0" animBg="1"/>
      <p:bldP spid="13"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610600" cy="1143000"/>
          </a:xfrm>
        </p:spPr>
        <p:txBody>
          <a:bodyPr>
            <a:normAutofit/>
          </a:bodyPr>
          <a:lstStyle/>
          <a:p>
            <a:r>
              <a:rPr lang="en-US" sz="3200" dirty="0" smtClean="0"/>
              <a:t>Additional Considerations for Responding to Disciplinary Disproportionality</a:t>
            </a:r>
            <a:endParaRPr lang="en-US" sz="3200" dirty="0"/>
          </a:p>
        </p:txBody>
      </p:sp>
      <p:graphicFrame>
        <p:nvGraphicFramePr>
          <p:cNvPr id="4" name="Content Placeholder 3"/>
          <p:cNvGraphicFramePr>
            <a:graphicFrameLocks noGrp="1"/>
          </p:cNvGraphicFramePr>
          <p:nvPr>
            <p:ph idx="1"/>
          </p:nvPr>
        </p:nvGraphicFramePr>
        <p:xfrm>
          <a:off x="1524000" y="1524000"/>
          <a:ext cx="67056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990600" y="1524000"/>
            <a:ext cx="1905000" cy="1754326"/>
          </a:xfrm>
          <a:prstGeom prst="rect">
            <a:avLst/>
          </a:prstGeom>
          <a:noFill/>
        </p:spPr>
        <p:txBody>
          <a:bodyPr wrap="square" rtlCol="0">
            <a:spAutoFit/>
          </a:bodyPr>
          <a:lstStyle/>
          <a:p>
            <a:r>
              <a:rPr lang="en-US" dirty="0" smtClean="0"/>
              <a:t>-Revise disciplinary policy</a:t>
            </a:r>
          </a:p>
          <a:p>
            <a:r>
              <a:rPr lang="en-US" dirty="0" smtClean="0"/>
              <a:t>-Revise Code of Conduct </a:t>
            </a:r>
          </a:p>
          <a:p>
            <a:r>
              <a:rPr lang="en-US" dirty="0" smtClean="0"/>
              <a:t>-Revise district policies</a:t>
            </a:r>
            <a:endParaRPr lang="en-US" dirty="0"/>
          </a:p>
        </p:txBody>
      </p:sp>
      <p:sp>
        <p:nvSpPr>
          <p:cNvPr id="7" name="TextBox 6"/>
          <p:cNvSpPr txBox="1"/>
          <p:nvPr/>
        </p:nvSpPr>
        <p:spPr>
          <a:xfrm>
            <a:off x="6934200" y="1295400"/>
            <a:ext cx="2209800" cy="2308324"/>
          </a:xfrm>
          <a:prstGeom prst="rect">
            <a:avLst/>
          </a:prstGeom>
          <a:noFill/>
        </p:spPr>
        <p:txBody>
          <a:bodyPr wrap="square" rtlCol="0">
            <a:spAutoFit/>
          </a:bodyPr>
          <a:lstStyle/>
          <a:p>
            <a:r>
              <a:rPr lang="en-US" dirty="0" smtClean="0"/>
              <a:t>-Clearly define behaviors related to DD</a:t>
            </a:r>
          </a:p>
          <a:p>
            <a:r>
              <a:rPr lang="en-US" dirty="0" smtClean="0"/>
              <a:t>-Implement alternatives to OSS</a:t>
            </a:r>
          </a:p>
          <a:p>
            <a:r>
              <a:rPr lang="en-US" dirty="0" smtClean="0"/>
              <a:t>-Ensure quality of data</a:t>
            </a:r>
          </a:p>
          <a:p>
            <a:r>
              <a:rPr lang="en-US" dirty="0" smtClean="0"/>
              <a:t>-Train staff about DD</a:t>
            </a:r>
            <a:endParaRPr lang="en-US" dirty="0"/>
          </a:p>
        </p:txBody>
      </p:sp>
      <p:sp>
        <p:nvSpPr>
          <p:cNvPr id="8" name="TextBox 7"/>
          <p:cNvSpPr txBox="1"/>
          <p:nvPr/>
        </p:nvSpPr>
        <p:spPr>
          <a:xfrm>
            <a:off x="1066800" y="3718679"/>
            <a:ext cx="2057400" cy="3139321"/>
          </a:xfrm>
          <a:prstGeom prst="rect">
            <a:avLst/>
          </a:prstGeom>
          <a:noFill/>
        </p:spPr>
        <p:txBody>
          <a:bodyPr wrap="square" rtlCol="0">
            <a:spAutoFit/>
          </a:bodyPr>
          <a:lstStyle/>
          <a:p>
            <a:r>
              <a:rPr lang="en-US" dirty="0" smtClean="0"/>
              <a:t>-Cultural </a:t>
            </a:r>
            <a:r>
              <a:rPr lang="en-US" dirty="0" err="1" smtClean="0"/>
              <a:t>Responsivity</a:t>
            </a:r>
            <a:r>
              <a:rPr lang="en-US" dirty="0" smtClean="0"/>
              <a:t> Training</a:t>
            </a:r>
          </a:p>
          <a:p>
            <a:r>
              <a:rPr lang="en-US" dirty="0" smtClean="0"/>
              <a:t>-Conversations and Training related to:</a:t>
            </a:r>
          </a:p>
          <a:p>
            <a:r>
              <a:rPr lang="en-US" dirty="0" smtClean="0"/>
              <a:t>Race, Whiteness, Privilege, Power, Racism, Culture, etc.</a:t>
            </a:r>
          </a:p>
          <a:p>
            <a:r>
              <a:rPr lang="en-US" dirty="0" smtClean="0"/>
              <a:t>-Examination of specific beliefs</a:t>
            </a:r>
            <a:endParaRPr lang="en-US" dirty="0"/>
          </a:p>
        </p:txBody>
      </p:sp>
      <p:sp>
        <p:nvSpPr>
          <p:cNvPr id="9" name="TextBox 8"/>
          <p:cNvSpPr txBox="1"/>
          <p:nvPr/>
        </p:nvSpPr>
        <p:spPr>
          <a:xfrm>
            <a:off x="6858000" y="4648200"/>
            <a:ext cx="2286000" cy="2308324"/>
          </a:xfrm>
          <a:prstGeom prst="rect">
            <a:avLst/>
          </a:prstGeom>
          <a:noFill/>
        </p:spPr>
        <p:txBody>
          <a:bodyPr wrap="square" rtlCol="0">
            <a:spAutoFit/>
          </a:bodyPr>
          <a:lstStyle/>
          <a:p>
            <a:r>
              <a:rPr lang="en-US" dirty="0" smtClean="0"/>
              <a:t>-Identify and implement strategies to enhance student/teacher relationships</a:t>
            </a:r>
          </a:p>
          <a:p>
            <a:r>
              <a:rPr lang="en-US" dirty="0" smtClean="0"/>
              <a:t>-Emphasize the importance</a:t>
            </a:r>
          </a:p>
          <a:p>
            <a:endParaRPr lang="en-US" dirty="0"/>
          </a:p>
        </p:txBody>
      </p:sp>
    </p:spTree>
    <p:extLst>
      <p:ext uri="{BB962C8B-B14F-4D97-AF65-F5344CB8AC3E}">
        <p14:creationId xmlns:p14="http://schemas.microsoft.com/office/powerpoint/2010/main" val="2052992946"/>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and Conclusion</a:t>
            </a:r>
            <a:endParaRPr lang="en-US" dirty="0"/>
          </a:p>
        </p:txBody>
      </p:sp>
      <p:sp>
        <p:nvSpPr>
          <p:cNvPr id="3" name="Content Placeholder 2"/>
          <p:cNvSpPr>
            <a:spLocks noGrp="1"/>
          </p:cNvSpPr>
          <p:nvPr>
            <p:ph idx="1"/>
          </p:nvPr>
        </p:nvSpPr>
        <p:spPr/>
        <p:txBody>
          <a:bodyPr>
            <a:normAutofit fontScale="92500"/>
          </a:bodyPr>
          <a:lstStyle/>
          <a:p>
            <a:r>
              <a:rPr lang="en-US" dirty="0" smtClean="0"/>
              <a:t>Context matters- data is relevant to each school</a:t>
            </a:r>
          </a:p>
          <a:p>
            <a:r>
              <a:rPr lang="en-US" dirty="0" smtClean="0"/>
              <a:t>Changes in our understanding of racism should inform our efforts to address race-related topics</a:t>
            </a:r>
          </a:p>
          <a:p>
            <a:r>
              <a:rPr lang="en-US" dirty="0" smtClean="0"/>
              <a:t>Disciplinary disproportionality is complex and efforts to respond must consider a variety of factors</a:t>
            </a:r>
          </a:p>
          <a:p>
            <a:r>
              <a:rPr lang="en-US" dirty="0" smtClean="0"/>
              <a:t>Transitioning from mere data collection to actual responses requires a problem-solving process</a:t>
            </a:r>
            <a:endParaRPr lang="en-US" dirty="0"/>
          </a:p>
        </p:txBody>
      </p:sp>
    </p:spTree>
    <p:extLst>
      <p:ext uri="{BB962C8B-B14F-4D97-AF65-F5344CB8AC3E}">
        <p14:creationId xmlns:p14="http://schemas.microsoft.com/office/powerpoint/2010/main" val="825047978"/>
      </p:ext>
    </p:extLst>
  </p:cSld>
  <p:clrMapOvr>
    <a:masterClrMapping/>
  </p:clrMapOvr>
  <p:transition spd="slow">
    <p:wipe dir="d"/>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US" sz="2900" dirty="0" smtClean="0"/>
              <a:t>Bonilla-Silva, E. (2006). </a:t>
            </a:r>
            <a:r>
              <a:rPr lang="en-US" sz="2900" i="1" dirty="0" smtClean="0"/>
              <a:t>Racism without racists: Color-blind racism and the persistence of racial inequality in the United States (2nd ed.)</a:t>
            </a:r>
            <a:r>
              <a:rPr lang="en-US" sz="2900" dirty="0" smtClean="0"/>
              <a:t> Lanham, MD: The </a:t>
            </a:r>
            <a:r>
              <a:rPr lang="en-US" sz="2900" dirty="0" err="1" smtClean="0"/>
              <a:t>Rowman</a:t>
            </a:r>
            <a:r>
              <a:rPr lang="en-US" sz="2900" dirty="0" smtClean="0"/>
              <a:t> &amp; Littlefield Publishing Group, Inc.</a:t>
            </a:r>
          </a:p>
          <a:p>
            <a:pPr>
              <a:buNone/>
            </a:pPr>
            <a:r>
              <a:rPr lang="en-US" sz="2900" dirty="0" smtClean="0"/>
              <a:t>Hill-Collins, P. (2009). </a:t>
            </a:r>
            <a:r>
              <a:rPr lang="en-US" sz="2900" i="1" dirty="0" smtClean="0"/>
              <a:t>Another Kind of Public Education: Race, Schools, the Media, and Democratic Possibilities. </a:t>
            </a:r>
            <a:r>
              <a:rPr lang="en-US" sz="2900" dirty="0" smtClean="0"/>
              <a:t>Boston, MA: Beacon Press. </a:t>
            </a:r>
          </a:p>
          <a:p>
            <a:pPr>
              <a:buNone/>
            </a:pPr>
            <a:r>
              <a:rPr lang="en-US" sz="2900" dirty="0" smtClean="0">
                <a:solidFill>
                  <a:srgbClr val="000000"/>
                </a:solidFill>
              </a:rPr>
              <a:t>Newton, J.S., Todd, A.W., Algozzine, K, Horner, R.H. &amp; Algozzine, B. (2009). The Team Initiated Problem Solving (TIPS) Training Manual. Educational and Community Supports, University of Oregon unpublished training manual. </a:t>
            </a:r>
            <a:endParaRPr lang="en-US" sz="2900" dirty="0" smtClean="0"/>
          </a:p>
          <a:p>
            <a:pPr>
              <a:buNone/>
            </a:pPr>
            <a:r>
              <a:rPr lang="en-US" sz="2900" dirty="0" smtClean="0"/>
              <a:t>Omi, M. &amp; </a:t>
            </a:r>
            <a:r>
              <a:rPr lang="en-US" sz="2900" dirty="0" err="1" smtClean="0"/>
              <a:t>Winant</a:t>
            </a:r>
            <a:r>
              <a:rPr lang="en-US" sz="2900" dirty="0" smtClean="0"/>
              <a:t>, H. (1994). </a:t>
            </a:r>
            <a:r>
              <a:rPr lang="en-US" sz="2900" i="1" dirty="0" smtClean="0"/>
              <a:t>Racial Formation in the United States: From the 1960’s to the 1990’s (2nd Ed.)</a:t>
            </a:r>
            <a:r>
              <a:rPr lang="en-US" sz="2900" dirty="0" smtClean="0"/>
              <a:t> New York, NY: </a:t>
            </a:r>
            <a:r>
              <a:rPr lang="en-US" sz="2900" dirty="0" err="1" smtClean="0"/>
              <a:t>Routledge</a:t>
            </a:r>
            <a:r>
              <a:rPr lang="en-US" sz="2900" dirty="0" smtClean="0"/>
              <a:t>.</a:t>
            </a:r>
          </a:p>
          <a:p>
            <a:pPr>
              <a:buNone/>
            </a:pPr>
            <a:r>
              <a:rPr lang="en-US" sz="2900" dirty="0" smtClean="0"/>
              <a:t>Ransom, J. (1997). </a:t>
            </a:r>
            <a:r>
              <a:rPr lang="en-US" sz="2900" i="1" dirty="0" smtClean="0"/>
              <a:t>Foucault’s Discipline: The politics of subjectivity.</a:t>
            </a:r>
            <a:r>
              <a:rPr lang="en-US" sz="2900" dirty="0" smtClean="0"/>
              <a:t> Durham, NC: Duke University Press.</a:t>
            </a:r>
          </a:p>
          <a:p>
            <a:endParaRPr lang="en-US" dirty="0" smtClean="0"/>
          </a:p>
        </p:txBody>
      </p:sp>
    </p:spTree>
    <p:extLst>
      <p:ext uri="{BB962C8B-B14F-4D97-AF65-F5344CB8AC3E}">
        <p14:creationId xmlns:p14="http://schemas.microsoft.com/office/powerpoint/2010/main" val="1160623611"/>
      </p:ext>
    </p:extLst>
  </p:cSld>
  <p:clrMapOvr>
    <a:masterClrMapping/>
  </p:clrMapOvr>
  <p:transition spd="slow">
    <p:wipe dir="d"/>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3047999"/>
            <a:ext cx="7315200" cy="3657600"/>
          </a:xfrm>
        </p:spPr>
        <p:txBody>
          <a:bodyPr>
            <a:normAutofit/>
          </a:bodyPr>
          <a:lstStyle/>
          <a:p>
            <a:pPr algn="r"/>
            <a:r>
              <a:rPr lang="en-US" sz="5400" dirty="0" smtClean="0"/>
              <a:t>What are promising practices for increasing cultural relevance?</a:t>
            </a:r>
            <a:endParaRPr lang="en-US" sz="5400" dirty="0"/>
          </a:p>
        </p:txBody>
      </p:sp>
    </p:spTree>
    <p:extLst>
      <p:ext uri="{BB962C8B-B14F-4D97-AF65-F5344CB8AC3E}">
        <p14:creationId xmlns:p14="http://schemas.microsoft.com/office/powerpoint/2010/main" val="205929678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_home-age-stones1"/>
          <p:cNvPicPr>
            <a:picLocks noChangeAspect="1" noChangeArrowheads="1"/>
          </p:cNvPicPr>
          <p:nvPr/>
        </p:nvPicPr>
        <p:blipFill>
          <a:blip r:embed="rId2"/>
          <a:srcRect/>
          <a:stretch>
            <a:fillRect/>
          </a:stretch>
        </p:blipFill>
        <p:spPr bwMode="auto">
          <a:xfrm>
            <a:off x="5791200" y="2057401"/>
            <a:ext cx="3048000" cy="4114799"/>
          </a:xfrm>
          <a:prstGeom prst="rect">
            <a:avLst/>
          </a:prstGeom>
          <a:noFill/>
          <a:ln w="9525">
            <a:noFill/>
            <a:miter lim="800000"/>
            <a:headEnd/>
            <a:tailEnd/>
          </a:ln>
        </p:spPr>
      </p:pic>
      <p:sp>
        <p:nvSpPr>
          <p:cNvPr id="2" name="Title 1"/>
          <p:cNvSpPr>
            <a:spLocks noGrp="1"/>
          </p:cNvSpPr>
          <p:nvPr>
            <p:ph type="ctrTitle"/>
          </p:nvPr>
        </p:nvSpPr>
        <p:spPr>
          <a:xfrm>
            <a:off x="421341" y="664464"/>
            <a:ext cx="7808976" cy="1088136"/>
          </a:xfrm>
        </p:spPr>
        <p:txBody>
          <a:bodyPr>
            <a:normAutofit fontScale="90000"/>
          </a:bodyPr>
          <a:lstStyle/>
          <a:p>
            <a:r>
              <a:rPr lang="en-US" dirty="0" smtClean="0"/>
              <a:t>Promising Practices for Increasing Cultural Relevance</a:t>
            </a:r>
            <a:endParaRPr lang="en-US" dirty="0"/>
          </a:p>
        </p:txBody>
      </p:sp>
      <p:sp>
        <p:nvSpPr>
          <p:cNvPr id="3" name="Subtitle 2"/>
          <p:cNvSpPr>
            <a:spLocks noGrp="1"/>
          </p:cNvSpPr>
          <p:nvPr>
            <p:ph type="subTitle" idx="1"/>
          </p:nvPr>
        </p:nvSpPr>
        <p:spPr>
          <a:xfrm>
            <a:off x="381000" y="2438400"/>
            <a:ext cx="7754112" cy="753573"/>
          </a:xfrm>
        </p:spPr>
        <p:txBody>
          <a:bodyPr>
            <a:noAutofit/>
          </a:bodyPr>
          <a:lstStyle/>
          <a:p>
            <a:pPr algn="ctr"/>
            <a:r>
              <a:rPr lang="en-US" sz="2400" dirty="0" smtClean="0">
                <a:solidFill>
                  <a:schemeClr val="tx1"/>
                </a:solidFill>
              </a:rPr>
              <a:t>Scott Ross, PhD</a:t>
            </a:r>
          </a:p>
          <a:p>
            <a:pPr algn="ctr"/>
            <a:r>
              <a:rPr lang="en-US" sz="2400" dirty="0" smtClean="0">
                <a:solidFill>
                  <a:schemeClr val="tx1"/>
                </a:solidFill>
              </a:rPr>
              <a:t>Utah State University</a:t>
            </a:r>
          </a:p>
          <a:p>
            <a:pPr algn="ctr"/>
            <a:r>
              <a:rPr lang="en-US" sz="2400" dirty="0" err="1" smtClean="0">
                <a:solidFill>
                  <a:schemeClr val="tx1"/>
                </a:solidFill>
              </a:rPr>
              <a:t>www.pbis.org</a:t>
            </a:r>
            <a:endParaRPr lang="en-US" sz="2400" dirty="0" smtClean="0">
              <a:solidFill>
                <a:schemeClr val="tx1"/>
              </a:solidFill>
            </a:endParaRPr>
          </a:p>
          <a:p>
            <a:pPr algn="ctr"/>
            <a:endParaRPr lang="en-US" sz="2400" dirty="0">
              <a:solidFill>
                <a:schemeClr val="tx1"/>
              </a:solidFill>
            </a:endParaRPr>
          </a:p>
        </p:txBody>
      </p:sp>
    </p:spTree>
    <p:extLst>
      <p:ext uri="{BB962C8B-B14F-4D97-AF65-F5344CB8AC3E}">
        <p14:creationId xmlns:p14="http://schemas.microsoft.com/office/powerpoint/2010/main" val="94503731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ostcard-apple-w_text"/>
          <p:cNvPicPr>
            <a:picLocks noChangeAspect="1" noChangeArrowheads="1"/>
          </p:cNvPicPr>
          <p:nvPr/>
        </p:nvPicPr>
        <p:blipFill>
          <a:blip r:embed="rId3"/>
          <a:srcRect/>
          <a:stretch>
            <a:fillRect/>
          </a:stretch>
        </p:blipFill>
        <p:spPr bwMode="auto">
          <a:xfrm>
            <a:off x="2209800" y="2667000"/>
            <a:ext cx="8853715" cy="4648200"/>
          </a:xfrm>
          <a:prstGeom prst="rect">
            <a:avLst/>
          </a:prstGeom>
          <a:noFill/>
          <a:ln w="9525">
            <a:noFill/>
            <a:miter lim="800000"/>
            <a:headEnd/>
            <a:tailEnd/>
          </a:ln>
        </p:spPr>
      </p:pic>
      <p:sp>
        <p:nvSpPr>
          <p:cNvPr id="25602" name="Rectangle 2"/>
          <p:cNvSpPr>
            <a:spLocks noGrp="1" noChangeArrowheads="1"/>
          </p:cNvSpPr>
          <p:nvPr>
            <p:ph type="title"/>
          </p:nvPr>
        </p:nvSpPr>
        <p:spPr/>
        <p:txBody>
          <a:bodyPr/>
          <a:lstStyle/>
          <a:p>
            <a:r>
              <a:rPr lang="en-US" sz="3600" dirty="0"/>
              <a:t>Think, Pair, and Share</a:t>
            </a:r>
          </a:p>
        </p:txBody>
      </p:sp>
      <p:sp>
        <p:nvSpPr>
          <p:cNvPr id="25603" name="Rectangle 3"/>
          <p:cNvSpPr>
            <a:spLocks noGrp="1" noChangeArrowheads="1"/>
          </p:cNvSpPr>
          <p:nvPr>
            <p:ph sz="quarter" idx="1"/>
          </p:nvPr>
        </p:nvSpPr>
        <p:spPr>
          <a:xfrm>
            <a:off x="838200" y="1752600"/>
            <a:ext cx="6858000" cy="4114800"/>
          </a:xfrm>
        </p:spPr>
        <p:txBody>
          <a:bodyPr/>
          <a:lstStyle/>
          <a:p>
            <a:pPr>
              <a:lnSpc>
                <a:spcPct val="90000"/>
              </a:lnSpc>
            </a:pPr>
            <a:r>
              <a:rPr lang="en-US" dirty="0">
                <a:solidFill>
                  <a:schemeClr val="accent2"/>
                </a:solidFill>
              </a:rPr>
              <a:t>Think:</a:t>
            </a:r>
            <a:r>
              <a:rPr lang="en-US" sz="2400" dirty="0"/>
              <a:t>  </a:t>
            </a:r>
          </a:p>
          <a:p>
            <a:pPr lvl="1">
              <a:lnSpc>
                <a:spcPct val="90000"/>
              </a:lnSpc>
            </a:pPr>
            <a:r>
              <a:rPr lang="en-US" sz="2400" dirty="0"/>
              <a:t>About</a:t>
            </a:r>
            <a:r>
              <a:rPr lang="en-US" sz="2400" dirty="0" smtClean="0"/>
              <a:t> the impact that cultural diversity has had on behavior support strategies in your school</a:t>
            </a:r>
          </a:p>
          <a:p>
            <a:pPr>
              <a:lnSpc>
                <a:spcPct val="130000"/>
              </a:lnSpc>
            </a:pPr>
            <a:r>
              <a:rPr lang="en-US" dirty="0">
                <a:solidFill>
                  <a:schemeClr val="accent2"/>
                </a:solidFill>
              </a:rPr>
              <a:t>Pair:</a:t>
            </a:r>
            <a:r>
              <a:rPr lang="en-US" sz="2400" dirty="0"/>
              <a:t>  </a:t>
            </a:r>
          </a:p>
          <a:p>
            <a:pPr lvl="1">
              <a:lnSpc>
                <a:spcPct val="90000"/>
              </a:lnSpc>
            </a:pPr>
            <a:r>
              <a:rPr lang="en-US" sz="2400" dirty="0"/>
              <a:t>Share with your partner </a:t>
            </a:r>
          </a:p>
          <a:p>
            <a:pPr>
              <a:lnSpc>
                <a:spcPct val="140000"/>
              </a:lnSpc>
            </a:pPr>
            <a:r>
              <a:rPr lang="en-US" dirty="0">
                <a:solidFill>
                  <a:schemeClr val="accent2"/>
                </a:solidFill>
              </a:rPr>
              <a:t>Share:</a:t>
            </a:r>
            <a:r>
              <a:rPr lang="en-US" sz="2400" dirty="0"/>
              <a:t>  </a:t>
            </a:r>
          </a:p>
          <a:p>
            <a:pPr lvl="1">
              <a:lnSpc>
                <a:spcPct val="90000"/>
              </a:lnSpc>
            </a:pPr>
            <a:r>
              <a:rPr lang="en-US" sz="2400" dirty="0"/>
              <a:t>With all table members an idea or experience you heard from your partner</a:t>
            </a:r>
          </a:p>
          <a:p>
            <a:pPr>
              <a:lnSpc>
                <a:spcPct val="90000"/>
              </a:lnSpc>
            </a:pPr>
            <a:endParaRPr lang="en-US" dirty="0"/>
          </a:p>
        </p:txBody>
      </p:sp>
    </p:spTree>
    <p:extLst>
      <p:ext uri="{BB962C8B-B14F-4D97-AF65-F5344CB8AC3E}">
        <p14:creationId xmlns:p14="http://schemas.microsoft.com/office/powerpoint/2010/main" val="4140654430"/>
      </p:ext>
    </p:extLst>
  </p:cSld>
  <p:clrMapOvr>
    <a:masterClrMapping/>
  </p:clrMapOvr>
  <p:transition spd="slow">
    <p:wipe dir="d"/>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4"/>
          <p:cNvSpPr>
            <a:spLocks noGrp="1" noChangeArrowheads="1"/>
          </p:cNvSpPr>
          <p:nvPr>
            <p:ph type="title"/>
          </p:nvPr>
        </p:nvSpPr>
        <p:spPr>
          <a:xfrm>
            <a:off x="609600" y="228600"/>
            <a:ext cx="7772400" cy="1143000"/>
          </a:xfrm>
          <a:noFill/>
        </p:spPr>
        <p:txBody>
          <a:bodyPr/>
          <a:lstStyle/>
          <a:p>
            <a:r>
              <a:rPr lang="en-US" sz="3200" dirty="0">
                <a:solidFill>
                  <a:srgbClr val="7D3EC2"/>
                </a:solidFill>
              </a:rPr>
              <a:t>Challenges to Effective School Discipline</a:t>
            </a:r>
          </a:p>
        </p:txBody>
      </p:sp>
      <p:sp>
        <p:nvSpPr>
          <p:cNvPr id="22531" name="Rectangle 5"/>
          <p:cNvSpPr>
            <a:spLocks noGrp="1" noChangeArrowheads="1"/>
          </p:cNvSpPr>
          <p:nvPr>
            <p:ph type="body" sz="half" idx="1"/>
          </p:nvPr>
        </p:nvSpPr>
        <p:spPr>
          <a:xfrm>
            <a:off x="838200" y="1546225"/>
            <a:ext cx="4419600" cy="4778375"/>
          </a:xfrm>
        </p:spPr>
        <p:txBody>
          <a:bodyPr>
            <a:normAutofit lnSpcReduction="10000"/>
          </a:bodyPr>
          <a:lstStyle/>
          <a:p>
            <a:pPr marL="320040" indent="-320040" fontAlgn="auto">
              <a:spcAft>
                <a:spcPts val="0"/>
              </a:spcAft>
              <a:buFont typeface="Wingdings"/>
              <a:buChar char=""/>
              <a:defRPr/>
            </a:pPr>
            <a:r>
              <a:rPr lang="en-US" sz="2800" dirty="0">
                <a:ea typeface="+mn-ea"/>
                <a:cs typeface="+mn-cs"/>
              </a:rPr>
              <a:t>Doing more with less</a:t>
            </a:r>
          </a:p>
          <a:p>
            <a:pPr marL="320040" indent="-320040" fontAlgn="auto">
              <a:spcAft>
                <a:spcPts val="0"/>
              </a:spcAft>
              <a:buFont typeface="Wingdings"/>
              <a:buChar char=""/>
              <a:defRPr/>
            </a:pPr>
            <a:r>
              <a:rPr lang="en-US" sz="2800" dirty="0">
                <a:ea typeface="+mn-ea"/>
                <a:cs typeface="+mn-cs"/>
              </a:rPr>
              <a:t>Increased diversity (abilities, needs) in the classroom</a:t>
            </a:r>
          </a:p>
          <a:p>
            <a:pPr marL="320040" indent="-320040" fontAlgn="auto">
              <a:spcAft>
                <a:spcPts val="0"/>
              </a:spcAft>
              <a:buFont typeface="Wingdings"/>
              <a:buChar char=""/>
              <a:defRPr/>
            </a:pPr>
            <a:r>
              <a:rPr lang="en-US" sz="2800" dirty="0">
                <a:ea typeface="+mn-ea"/>
                <a:cs typeface="+mn-cs"/>
              </a:rPr>
              <a:t>Students with severe problem behavior in the classroom</a:t>
            </a:r>
          </a:p>
          <a:p>
            <a:pPr marL="320040" indent="-320040" fontAlgn="auto">
              <a:spcAft>
                <a:spcPts val="0"/>
              </a:spcAft>
              <a:buFont typeface="Wingdings"/>
              <a:buChar char=""/>
              <a:defRPr/>
            </a:pPr>
            <a:r>
              <a:rPr lang="en-US" sz="2800" dirty="0">
                <a:ea typeface="+mn-ea"/>
                <a:cs typeface="+mn-cs"/>
              </a:rPr>
              <a:t>Keeping the good stuff going</a:t>
            </a:r>
          </a:p>
          <a:p>
            <a:pPr marL="320040" indent="-320040" fontAlgn="auto">
              <a:spcAft>
                <a:spcPts val="0"/>
              </a:spcAft>
              <a:buFont typeface="Wingdings"/>
              <a:buChar char=""/>
              <a:defRPr/>
            </a:pPr>
            <a:r>
              <a:rPr lang="en-US" sz="2800" dirty="0">
                <a:ea typeface="+mn-ea"/>
                <a:cs typeface="+mn-cs"/>
              </a:rPr>
              <a:t>Achieving consistency among adults</a:t>
            </a:r>
          </a:p>
        </p:txBody>
      </p:sp>
      <p:pic>
        <p:nvPicPr>
          <p:cNvPr id="23556" name="Picture 6" descr="fullbus1"/>
          <p:cNvPicPr>
            <a:picLocks noGrp="1" noChangeAspect="1" noChangeArrowheads="1"/>
          </p:cNvPicPr>
          <p:nvPr>
            <p:ph sz="half" idx="2"/>
          </p:nvPr>
        </p:nvPicPr>
        <p:blipFill>
          <a:blip r:embed="rId3"/>
          <a:srcRect/>
          <a:stretch>
            <a:fillRect/>
          </a:stretch>
        </p:blipFill>
        <p:spPr>
          <a:xfrm>
            <a:off x="5562600" y="2133600"/>
            <a:ext cx="2971800" cy="1919288"/>
          </a:xfrm>
          <a:noFill/>
        </p:spPr>
      </p:pic>
    </p:spTree>
    <p:extLst>
      <p:ext uri="{BB962C8B-B14F-4D97-AF65-F5344CB8AC3E}">
        <p14:creationId xmlns:p14="http://schemas.microsoft.com/office/powerpoint/2010/main" val="347117866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Effect transition="in" filter="slide(fromBottom)">
                                      <p:cBhvr>
                                        <p:cTn id="7" dur="500"/>
                                        <p:tgtEl>
                                          <p:spTgt spid="2253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22531">
                                            <p:txEl>
                                              <p:pRg st="1" end="1"/>
                                            </p:txEl>
                                          </p:spTgt>
                                        </p:tgtEl>
                                        <p:attrNameLst>
                                          <p:attrName>style.visibility</p:attrName>
                                        </p:attrNameLst>
                                      </p:cBhvr>
                                      <p:to>
                                        <p:strVal val="visible"/>
                                      </p:to>
                                    </p:set>
                                    <p:animEffect transition="in" filter="slide(fromBottom)">
                                      <p:cBhvr>
                                        <p:cTn id="12" dur="500"/>
                                        <p:tgtEl>
                                          <p:spTgt spid="2253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22531">
                                            <p:txEl>
                                              <p:pRg st="2" end="2"/>
                                            </p:txEl>
                                          </p:spTgt>
                                        </p:tgtEl>
                                        <p:attrNameLst>
                                          <p:attrName>style.visibility</p:attrName>
                                        </p:attrNameLst>
                                      </p:cBhvr>
                                      <p:to>
                                        <p:strVal val="visible"/>
                                      </p:to>
                                    </p:set>
                                    <p:animEffect transition="in" filter="slide(fromBottom)">
                                      <p:cBhvr>
                                        <p:cTn id="17" dur="500"/>
                                        <p:tgtEl>
                                          <p:spTgt spid="2253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22531">
                                            <p:txEl>
                                              <p:pRg st="3" end="3"/>
                                            </p:txEl>
                                          </p:spTgt>
                                        </p:tgtEl>
                                        <p:attrNameLst>
                                          <p:attrName>style.visibility</p:attrName>
                                        </p:attrNameLst>
                                      </p:cBhvr>
                                      <p:to>
                                        <p:strVal val="visible"/>
                                      </p:to>
                                    </p:set>
                                    <p:animEffect transition="in" filter="slide(fromBottom)">
                                      <p:cBhvr>
                                        <p:cTn id="22" dur="500"/>
                                        <p:tgtEl>
                                          <p:spTgt spid="2253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22531">
                                            <p:txEl>
                                              <p:pRg st="4" end="4"/>
                                            </p:txEl>
                                          </p:spTgt>
                                        </p:tgtEl>
                                        <p:attrNameLst>
                                          <p:attrName>style.visibility</p:attrName>
                                        </p:attrNameLst>
                                      </p:cBhvr>
                                      <p:to>
                                        <p:strVal val="visible"/>
                                      </p:to>
                                    </p:set>
                                    <p:animEffect transition="in" filter="slide(fromBottom)">
                                      <p:cBhvr>
                                        <p:cTn id="27" dur="500"/>
                                        <p:tgtEl>
                                          <p:spTgt spid="2253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idx="4294967295"/>
          </p:nvPr>
        </p:nvSpPr>
        <p:spPr>
          <a:xfrm>
            <a:off x="762000" y="495300"/>
            <a:ext cx="6781800" cy="1143000"/>
          </a:xfrm>
          <a:noFill/>
        </p:spPr>
        <p:txBody>
          <a:bodyPr>
            <a:normAutofit fontScale="90000"/>
          </a:bodyPr>
          <a:lstStyle/>
          <a:p>
            <a:pPr fontAlgn="auto">
              <a:spcAft>
                <a:spcPts val="0"/>
              </a:spcAft>
              <a:defRPr/>
            </a:pPr>
            <a:r>
              <a:rPr lang="en-US" sz="3600" dirty="0" smtClean="0">
                <a:solidFill>
                  <a:schemeClr val="tx1"/>
                </a:solidFill>
                <a:latin typeface="Calibri" pitchFamily="-110" charset="0"/>
                <a:ea typeface="+mj-ea"/>
                <a:cs typeface="+mj-cs"/>
              </a:rPr>
              <a:t>Investing in </a:t>
            </a:r>
            <a:r>
              <a:rPr lang="en-US" sz="3600" dirty="0" smtClean="0">
                <a:solidFill>
                  <a:schemeClr val="tx1"/>
                </a:solidFill>
                <a:latin typeface="Calibri" pitchFamily="-110" charset="0"/>
              </a:rPr>
              <a:t>Culturally Relevant </a:t>
            </a:r>
            <a:r>
              <a:rPr lang="en-US" sz="3600" dirty="0" smtClean="0">
                <a:solidFill>
                  <a:schemeClr val="tx1"/>
                </a:solidFill>
                <a:latin typeface="Calibri" pitchFamily="-110" charset="0"/>
                <a:ea typeface="+mj-ea"/>
                <a:cs typeface="+mj-cs"/>
              </a:rPr>
              <a:t>Prevention (school-wide)</a:t>
            </a:r>
            <a:br>
              <a:rPr lang="en-US" sz="3600" dirty="0" smtClean="0">
                <a:solidFill>
                  <a:schemeClr val="tx1"/>
                </a:solidFill>
                <a:latin typeface="Calibri" pitchFamily="-110" charset="0"/>
                <a:ea typeface="+mj-ea"/>
                <a:cs typeface="+mj-cs"/>
              </a:rPr>
            </a:br>
            <a:endParaRPr lang="en-US" sz="3600" dirty="0" smtClean="0">
              <a:solidFill>
                <a:schemeClr val="tx2">
                  <a:lumMod val="50000"/>
                </a:schemeClr>
              </a:solidFill>
              <a:latin typeface="Calibri" pitchFamily="-110" charset="0"/>
              <a:ea typeface="+mj-ea"/>
              <a:cs typeface="+mj-cs"/>
            </a:endParaRPr>
          </a:p>
        </p:txBody>
      </p:sp>
      <p:sp>
        <p:nvSpPr>
          <p:cNvPr id="421891" name="Rectangle 3"/>
          <p:cNvSpPr>
            <a:spLocks noGrp="1" noChangeArrowheads="1"/>
          </p:cNvSpPr>
          <p:nvPr>
            <p:ph type="body" idx="4294967295"/>
          </p:nvPr>
        </p:nvSpPr>
        <p:spPr>
          <a:xfrm>
            <a:off x="533400" y="1828800"/>
            <a:ext cx="7772400" cy="4530725"/>
          </a:xfrm>
        </p:spPr>
        <p:txBody>
          <a:bodyPr/>
          <a:lstStyle/>
          <a:p>
            <a:pPr>
              <a:lnSpc>
                <a:spcPct val="90000"/>
              </a:lnSpc>
              <a:buFont typeface="Arial" pitchFamily="-110" charset="0"/>
              <a:buChar char="•"/>
            </a:pPr>
            <a:r>
              <a:rPr lang="en-US" sz="2800" dirty="0" smtClean="0">
                <a:solidFill>
                  <a:srgbClr val="0000FF"/>
                </a:solidFill>
                <a:latin typeface="Calibri" pitchFamily="-110" charset="0"/>
              </a:rPr>
              <a:t>Define and Teach</a:t>
            </a:r>
            <a:r>
              <a:rPr lang="en-US" sz="2800" dirty="0" smtClean="0">
                <a:latin typeface="Calibri" pitchFamily="-110" charset="0"/>
              </a:rPr>
              <a:t> behavioral expectations</a:t>
            </a:r>
          </a:p>
          <a:p>
            <a:pPr>
              <a:lnSpc>
                <a:spcPct val="90000"/>
              </a:lnSpc>
              <a:buFont typeface="Arial" pitchFamily="-110" charset="0"/>
              <a:buChar char="•"/>
            </a:pPr>
            <a:r>
              <a:rPr lang="en-US" sz="2800" dirty="0" smtClean="0">
                <a:solidFill>
                  <a:srgbClr val="0000FF"/>
                </a:solidFill>
                <a:latin typeface="Calibri" pitchFamily="-110" charset="0"/>
              </a:rPr>
              <a:t>Monitor and reward</a:t>
            </a:r>
            <a:r>
              <a:rPr lang="en-US" sz="2800" dirty="0" smtClean="0">
                <a:latin typeface="Calibri" pitchFamily="-110" charset="0"/>
              </a:rPr>
              <a:t> appropriate behavior</a:t>
            </a:r>
          </a:p>
          <a:p>
            <a:pPr>
              <a:lnSpc>
                <a:spcPct val="90000"/>
              </a:lnSpc>
              <a:buFont typeface="Arial" pitchFamily="-110" charset="0"/>
              <a:buChar char="•"/>
            </a:pPr>
            <a:r>
              <a:rPr lang="en-US" sz="2800" dirty="0" smtClean="0">
                <a:latin typeface="Calibri" pitchFamily="-110" charset="0"/>
              </a:rPr>
              <a:t>Provide </a:t>
            </a:r>
            <a:r>
              <a:rPr lang="en-US" sz="2800" dirty="0" smtClean="0">
                <a:solidFill>
                  <a:srgbClr val="0000FF"/>
                </a:solidFill>
                <a:latin typeface="Calibri" pitchFamily="-110" charset="0"/>
              </a:rPr>
              <a:t>corrective consequences</a:t>
            </a:r>
            <a:r>
              <a:rPr lang="en-US" sz="2800" dirty="0" smtClean="0">
                <a:latin typeface="Calibri" pitchFamily="-110" charset="0"/>
              </a:rPr>
              <a:t> for behavioral errors.</a:t>
            </a:r>
          </a:p>
          <a:p>
            <a:pPr>
              <a:lnSpc>
                <a:spcPct val="90000"/>
              </a:lnSpc>
              <a:buFont typeface="Arial" pitchFamily="-110" charset="0"/>
              <a:buChar char="•"/>
            </a:pPr>
            <a:r>
              <a:rPr lang="en-US" sz="2800" dirty="0" smtClean="0">
                <a:latin typeface="Calibri" pitchFamily="-110" charset="0"/>
              </a:rPr>
              <a:t>Information-based </a:t>
            </a:r>
            <a:r>
              <a:rPr lang="en-US" sz="2800" dirty="0" smtClean="0">
                <a:solidFill>
                  <a:srgbClr val="0000FF"/>
                </a:solidFill>
                <a:latin typeface="Calibri" pitchFamily="-110" charset="0"/>
              </a:rPr>
              <a:t>problem solving</a:t>
            </a:r>
            <a:endParaRPr lang="en-US" sz="2800" dirty="0" smtClean="0">
              <a:latin typeface="Calibri" pitchFamily="-110" charset="0"/>
            </a:endParaRPr>
          </a:p>
          <a:p>
            <a:pPr>
              <a:lnSpc>
                <a:spcPct val="90000"/>
              </a:lnSpc>
              <a:buFont typeface="Arial" pitchFamily="-110" charset="0"/>
              <a:buChar char="•"/>
            </a:pPr>
            <a:endParaRPr lang="en-US" sz="2800" dirty="0" smtClean="0">
              <a:latin typeface="Calibri" pitchFamily="-110" charset="0"/>
            </a:endParaRPr>
          </a:p>
        </p:txBody>
      </p:sp>
      <p:sp>
        <p:nvSpPr>
          <p:cNvPr id="36868" name="Isosceles Triangle 3"/>
          <p:cNvSpPr>
            <a:spLocks noChangeArrowheads="1"/>
          </p:cNvSpPr>
          <p:nvPr/>
        </p:nvSpPr>
        <p:spPr bwMode="auto">
          <a:xfrm>
            <a:off x="7467600" y="609600"/>
            <a:ext cx="762000" cy="914400"/>
          </a:xfrm>
          <a:prstGeom prst="triangle">
            <a:avLst>
              <a:gd name="adj" fmla="val 50000"/>
            </a:avLst>
          </a:prstGeom>
          <a:solidFill>
            <a:srgbClr val="008000"/>
          </a:solidFill>
          <a:ln w="9525">
            <a:solidFill>
              <a:schemeClr val="tx1"/>
            </a:solidFill>
            <a:round/>
            <a:headEnd/>
            <a:tailEnd/>
          </a:ln>
        </p:spPr>
        <p:txBody>
          <a:bodyPr wrap="none">
            <a:prstTxWarp prst="textNoShape">
              <a:avLst/>
            </a:prstTxWarp>
          </a:bodyPr>
          <a:lstStyle/>
          <a:p>
            <a:endParaRPr lang="en-US"/>
          </a:p>
        </p:txBody>
      </p:sp>
      <p:sp>
        <p:nvSpPr>
          <p:cNvPr id="5" name="Rectangle 3"/>
          <p:cNvSpPr txBox="1">
            <a:spLocks noChangeArrowheads="1"/>
          </p:cNvSpPr>
          <p:nvPr/>
        </p:nvSpPr>
        <p:spPr>
          <a:xfrm>
            <a:off x="533400" y="1752600"/>
            <a:ext cx="7772400" cy="533400"/>
          </a:xfrm>
          <a:prstGeom prst="rect">
            <a:avLst/>
          </a:prstGeom>
          <a:solidFill>
            <a:schemeClr val="bg1"/>
          </a:solidFill>
        </p:spPr>
        <p:txBody>
          <a:bodyPr vert="horz" lIns="91440" tIns="45720" rIns="91440" bIns="45720" rtlCol="0">
            <a:normAutofit/>
          </a:bodyPr>
          <a:lstStyle/>
          <a:p>
            <a:pPr marL="454025" marR="0" lvl="0" indent="-454025" algn="l" defTabSz="914400" rtl="0" eaLnBrk="1" fontAlgn="auto" latinLnBrk="0" hangingPunct="1">
              <a:lnSpc>
                <a:spcPct val="90000"/>
              </a:lnSpc>
              <a:spcBef>
                <a:spcPts val="2000"/>
              </a:spcBef>
              <a:spcAft>
                <a:spcPts val="0"/>
              </a:spcAft>
              <a:buClr>
                <a:schemeClr val="bg1">
                  <a:lumMod val="65000"/>
                </a:schemeClr>
              </a:buClr>
              <a:buSzPct val="90000"/>
              <a:buFont typeface="Arial" pitchFamily="-110" charset="0"/>
              <a:buChar char="•"/>
              <a:tabLst/>
              <a:defRPr/>
            </a:pPr>
            <a:r>
              <a:rPr kumimoji="0" lang="en-US" sz="2800" b="1" i="0" u="none" strike="noStrike" kern="1200" cap="none" spc="0" normalizeH="0" baseline="0" noProof="0" dirty="0" smtClean="0">
                <a:ln>
                  <a:noFill/>
                </a:ln>
                <a:solidFill>
                  <a:srgbClr val="FF0000"/>
                </a:solidFill>
                <a:effectLst/>
                <a:uLnTx/>
                <a:uFillTx/>
                <a:latin typeface="Calibri" pitchFamily="-110" charset="0"/>
                <a:ea typeface="+mn-ea"/>
                <a:cs typeface="+mn-cs"/>
              </a:rPr>
              <a:t>Define and Teach behavioral expectations</a:t>
            </a:r>
          </a:p>
          <a:p>
            <a:pPr marL="454025" marR="0" lvl="0" indent="-454025" algn="l" defTabSz="914400" rtl="0" eaLnBrk="1" fontAlgn="auto" latinLnBrk="0" hangingPunct="1">
              <a:lnSpc>
                <a:spcPct val="90000"/>
              </a:lnSpc>
              <a:spcBef>
                <a:spcPts val="2000"/>
              </a:spcBef>
              <a:spcAft>
                <a:spcPts val="0"/>
              </a:spcAft>
              <a:buClr>
                <a:schemeClr val="bg1">
                  <a:lumMod val="65000"/>
                </a:schemeClr>
              </a:buClr>
              <a:buSzPct val="90000"/>
              <a:buFont typeface="Arial" pitchFamily="-110" charset="0"/>
              <a:buChar char="•"/>
              <a:tabLst/>
              <a:defRPr/>
            </a:pPr>
            <a:endParaRPr kumimoji="0" lang="en-US" sz="2800" b="0" i="0" u="none" strike="noStrike" kern="1200" cap="none" spc="0" normalizeH="0" baseline="0" noProof="0" dirty="0" smtClean="0">
              <a:ln>
                <a:noFill/>
              </a:ln>
              <a:solidFill>
                <a:schemeClr val="tx1">
                  <a:lumMod val="85000"/>
                  <a:lumOff val="15000"/>
                </a:schemeClr>
              </a:solidFill>
              <a:effectLst/>
              <a:uLnTx/>
              <a:uFillTx/>
              <a:latin typeface="Calibri" pitchFamily="-110" charset="0"/>
              <a:ea typeface="+mn-ea"/>
              <a:cs typeface="+mn-cs"/>
            </a:endParaRPr>
          </a:p>
        </p:txBody>
      </p:sp>
    </p:spTree>
    <p:extLst>
      <p:ext uri="{BB962C8B-B14F-4D97-AF65-F5344CB8AC3E}">
        <p14:creationId xmlns:p14="http://schemas.microsoft.com/office/powerpoint/2010/main" val="4045278638"/>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21891">
                                            <p:txEl>
                                              <p:pRg st="0" end="0"/>
                                            </p:txEl>
                                          </p:spTgt>
                                        </p:tgtEl>
                                        <p:attrNameLst>
                                          <p:attrName>style.visibility</p:attrName>
                                        </p:attrNameLst>
                                      </p:cBhvr>
                                      <p:to>
                                        <p:strVal val="visible"/>
                                      </p:to>
                                    </p:set>
                                    <p:animEffect transition="in" filter="blinds(horizontal)">
                                      <p:cBhvr>
                                        <p:cTn id="7" dur="500"/>
                                        <p:tgtEl>
                                          <p:spTgt spid="4218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21891">
                                            <p:txEl>
                                              <p:pRg st="1" end="1"/>
                                            </p:txEl>
                                          </p:spTgt>
                                        </p:tgtEl>
                                        <p:attrNameLst>
                                          <p:attrName>style.visibility</p:attrName>
                                        </p:attrNameLst>
                                      </p:cBhvr>
                                      <p:to>
                                        <p:strVal val="visible"/>
                                      </p:to>
                                    </p:set>
                                    <p:animEffect transition="in" filter="blinds(horizontal)">
                                      <p:cBhvr>
                                        <p:cTn id="12" dur="500"/>
                                        <p:tgtEl>
                                          <p:spTgt spid="4218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21891">
                                            <p:txEl>
                                              <p:pRg st="2" end="2"/>
                                            </p:txEl>
                                          </p:spTgt>
                                        </p:tgtEl>
                                        <p:attrNameLst>
                                          <p:attrName>style.visibility</p:attrName>
                                        </p:attrNameLst>
                                      </p:cBhvr>
                                      <p:to>
                                        <p:strVal val="visible"/>
                                      </p:to>
                                    </p:set>
                                    <p:animEffect transition="in" filter="blinds(horizontal)">
                                      <p:cBhvr>
                                        <p:cTn id="17" dur="500"/>
                                        <p:tgtEl>
                                          <p:spTgt spid="42189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421891">
                                            <p:txEl>
                                              <p:pRg st="3" end="3"/>
                                            </p:txEl>
                                          </p:spTgt>
                                        </p:tgtEl>
                                        <p:attrNameLst>
                                          <p:attrName>style.visibility</p:attrName>
                                        </p:attrNameLst>
                                      </p:cBhvr>
                                      <p:to>
                                        <p:strVal val="visible"/>
                                      </p:to>
                                    </p:set>
                                    <p:animEffect transition="in" filter="blinds(horizontal)">
                                      <p:cBhvr>
                                        <p:cTn id="22" dur="500"/>
                                        <p:tgtEl>
                                          <p:spTgt spid="42189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Effect transition="in" filter="blinds(horizontal)">
                                      <p:cBhvr>
                                        <p:cTn id="27" dur="500"/>
                                        <p:tgtEl>
                                          <p:spTgt spid="5">
                                            <p:bg/>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5">
                                            <p:txEl>
                                              <p:pRg st="0" end="0"/>
                                            </p:txEl>
                                          </p:spTgt>
                                        </p:tgtEl>
                                        <p:attrNameLst>
                                          <p:attrName>style.visibility</p:attrName>
                                        </p:attrNameLst>
                                      </p:cBhvr>
                                      <p:to>
                                        <p:strVal val="visible"/>
                                      </p:to>
                                    </p:set>
                                    <p:animEffect transition="in" filter="blinds(horizontal)">
                                      <p:cBhvr>
                                        <p:cTn id="32" dur="500"/>
                                        <p:tgtEl>
                                          <p:spTgt spid="5">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1" nodeType="clickEffect">
                                  <p:stCondLst>
                                    <p:cond delay="0"/>
                                  </p:stCondLst>
                                  <p:childTnLst>
                                    <p:set>
                                      <p:cBhvr>
                                        <p:cTn id="3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1891" grpId="0" build="p"/>
      <p:bldP spid="5" grpId="0" build="p" animBg="1"/>
      <p:bldP spid="5" grpId="1" build="allAtOnce" autoUpdateAnimBg="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381000" y="0"/>
            <a:ext cx="8763000" cy="1524000"/>
          </a:xfrm>
          <a:prstGeom prst="rect">
            <a:avLst/>
          </a:prstGeom>
          <a:noFill/>
          <a:ln w="9525">
            <a:noFill/>
            <a:miter lim="800000"/>
            <a:headEnd/>
            <a:tailEnd/>
          </a:ln>
          <a:effectLst/>
        </p:spPr>
        <p:txBody>
          <a:bodyPr lIns="92075" tIns="46038" rIns="92075" bIns="46038" anchor="b">
            <a:prstTxWarp prst="textNoShape">
              <a:avLst/>
            </a:prstTxWarp>
          </a:bodyPr>
          <a:lstStyle/>
          <a:p>
            <a:pPr algn="ctr">
              <a:defRPr/>
            </a:pPr>
            <a:endParaRPr lang="en-US" sz="4000">
              <a:solidFill>
                <a:schemeClr val="tx2"/>
              </a:solidFill>
              <a:effectLst>
                <a:outerShdw blurRad="38100" dist="38100" dir="2700000" algn="tl">
                  <a:srgbClr val="DDDDDD"/>
                </a:outerShdw>
              </a:effectLst>
              <a:latin typeface="Helvetica" pitchFamily="-109" charset="0"/>
            </a:endParaRPr>
          </a:p>
        </p:txBody>
      </p:sp>
      <p:sp>
        <p:nvSpPr>
          <p:cNvPr id="47107" name="Rectangle 5"/>
          <p:cNvSpPr>
            <a:spLocks noGrp="1" noChangeArrowheads="1"/>
          </p:cNvSpPr>
          <p:nvPr>
            <p:ph type="title"/>
          </p:nvPr>
        </p:nvSpPr>
        <p:spPr>
          <a:xfrm>
            <a:off x="609600" y="381000"/>
            <a:ext cx="8153400" cy="1143000"/>
          </a:xfrm>
        </p:spPr>
        <p:txBody>
          <a:bodyPr/>
          <a:lstStyle/>
          <a:p>
            <a:r>
              <a:rPr lang="en-US" sz="3200" dirty="0">
                <a:latin typeface="Arial" pitchFamily="-110" charset="0"/>
              </a:rPr>
              <a:t>What Do We Know About Effective Behavioral Expectations?</a:t>
            </a:r>
          </a:p>
        </p:txBody>
      </p:sp>
      <p:sp>
        <p:nvSpPr>
          <p:cNvPr id="12294" name="Rectangle 6"/>
          <p:cNvSpPr>
            <a:spLocks noGrp="1" noChangeArrowheads="1"/>
          </p:cNvSpPr>
          <p:nvPr>
            <p:ph sz="quarter" idx="1"/>
          </p:nvPr>
        </p:nvSpPr>
        <p:spPr>
          <a:xfrm>
            <a:off x="457200" y="1828800"/>
            <a:ext cx="8305800" cy="4953000"/>
          </a:xfrm>
        </p:spPr>
        <p:txBody>
          <a:bodyPr>
            <a:normAutofit fontScale="92500" lnSpcReduction="10000"/>
          </a:bodyPr>
          <a:lstStyle/>
          <a:p>
            <a:pPr>
              <a:lnSpc>
                <a:spcPct val="90000"/>
              </a:lnSpc>
            </a:pPr>
            <a:r>
              <a:rPr lang="en-US" sz="2800" dirty="0"/>
              <a:t>Create a culture of consistency and competence</a:t>
            </a:r>
            <a:endParaRPr lang="en-US" sz="2800" dirty="0" smtClean="0"/>
          </a:p>
          <a:p>
            <a:pPr>
              <a:lnSpc>
                <a:spcPct val="90000"/>
              </a:lnSpc>
            </a:pPr>
            <a:r>
              <a:rPr lang="en-US" sz="2800" dirty="0" smtClean="0"/>
              <a:t>Use </a:t>
            </a:r>
            <a:r>
              <a:rPr lang="en-US" sz="2800" dirty="0"/>
              <a:t>positively stated expectations</a:t>
            </a:r>
          </a:p>
          <a:p>
            <a:pPr>
              <a:lnSpc>
                <a:spcPct val="90000"/>
              </a:lnSpc>
            </a:pPr>
            <a:r>
              <a:rPr lang="en-US" sz="2800" dirty="0"/>
              <a:t>Target all forms of behavior</a:t>
            </a:r>
            <a:endParaRPr lang="en-US" sz="2800" dirty="0" smtClean="0"/>
          </a:p>
          <a:p>
            <a:pPr lvl="1">
              <a:buFont typeface="Arial" pitchFamily="-110" charset="0"/>
              <a:buChar char="•"/>
            </a:pPr>
            <a:r>
              <a:rPr lang="en-US" dirty="0" smtClean="0">
                <a:latin typeface="Calibri" pitchFamily="-110" charset="0"/>
              </a:rPr>
              <a:t>Examples: Be Respectful, Be Responsible, Be Safe, Be Kind, Be a Friend, Be-there-be-ready, Hands and feet to self, Respect self, others, property, Do your best, Follow directions of adults</a:t>
            </a:r>
          </a:p>
          <a:p>
            <a:pPr>
              <a:lnSpc>
                <a:spcPct val="90000"/>
              </a:lnSpc>
            </a:pPr>
            <a:r>
              <a:rPr lang="en-US" dirty="0" smtClean="0"/>
              <a:t>Expectations should be posted in every applicable setting</a:t>
            </a:r>
          </a:p>
          <a:p>
            <a:pPr lvl="1">
              <a:lnSpc>
                <a:spcPct val="90000"/>
              </a:lnSpc>
            </a:pPr>
            <a:r>
              <a:rPr lang="en-US" dirty="0" smtClean="0"/>
              <a:t>Hallway expectations posted in the hallway, playground expectations posted on the playground</a:t>
            </a:r>
          </a:p>
          <a:p>
            <a:pPr>
              <a:lnSpc>
                <a:spcPct val="90000"/>
              </a:lnSpc>
            </a:pPr>
            <a:r>
              <a:rPr lang="en-US" sz="2600" dirty="0" smtClean="0"/>
              <a:t>Taught </a:t>
            </a:r>
            <a:r>
              <a:rPr lang="en-US" sz="2600" b="1" i="1" dirty="0" smtClean="0"/>
              <a:t>explicitly</a:t>
            </a:r>
            <a:r>
              <a:rPr lang="en-US" sz="2600" dirty="0" smtClean="0"/>
              <a:t> by all staff members to all students (and reviewed regularly!)</a:t>
            </a:r>
          </a:p>
          <a:p>
            <a:pPr lvl="1">
              <a:lnSpc>
                <a:spcPct val="90000"/>
              </a:lnSpc>
            </a:pPr>
            <a:endParaRPr lang="en-US" dirty="0"/>
          </a:p>
        </p:txBody>
      </p:sp>
    </p:spTree>
    <p:extLst>
      <p:ext uri="{BB962C8B-B14F-4D97-AF65-F5344CB8AC3E}">
        <p14:creationId xmlns:p14="http://schemas.microsoft.com/office/powerpoint/2010/main" val="254085452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nodePh="1">
                                  <p:stCondLst>
                                    <p:cond delay="1000"/>
                                  </p:stCondLst>
                                  <p:endCondLst>
                                    <p:cond evt="begin" delay="0">
                                      <p:tn val="5"/>
                                    </p:cond>
                                  </p:endCondLst>
                                  <p:childTnLst>
                                    <p:set>
                                      <p:cBhvr>
                                        <p:cTn id="6" dur="1" fill="hold">
                                          <p:stCondLst>
                                            <p:cond delay="499"/>
                                          </p:stCondLst>
                                        </p:cTn>
                                        <p:tgtEl>
                                          <p:spTgt spid="12290"/>
                                        </p:tgtEl>
                                        <p:attrNameLst>
                                          <p:attrName>style.visibility</p:attrName>
                                        </p:attrNameLst>
                                      </p:cBhvr>
                                      <p:to>
                                        <p:strVal val="visible"/>
                                      </p:to>
                                    </p:set>
                                    <p:anim to="" calcmode="lin" valueType="num">
                                      <p:cBhvr>
                                        <p:cTn id="7" dur="1" fill="hold"/>
                                        <p:tgtEl>
                                          <p:spTgt spid="12290"/>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2294">
                                            <p:txEl>
                                              <p:pRg st="0" end="0"/>
                                            </p:txEl>
                                          </p:spTgt>
                                        </p:tgtEl>
                                        <p:attrNameLst>
                                          <p:attrName>style.visibility</p:attrName>
                                        </p:attrNameLst>
                                      </p:cBhvr>
                                      <p:to>
                                        <p:strVal val="visible"/>
                                      </p:to>
                                    </p:set>
                                    <p:animEffect transition="in" filter="slide(fromBottom)">
                                      <p:cBhvr>
                                        <p:cTn id="12" dur="500"/>
                                        <p:tgtEl>
                                          <p:spTgt spid="1229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2294">
                                            <p:txEl>
                                              <p:pRg st="1" end="1"/>
                                            </p:txEl>
                                          </p:spTgt>
                                        </p:tgtEl>
                                        <p:attrNameLst>
                                          <p:attrName>style.visibility</p:attrName>
                                        </p:attrNameLst>
                                      </p:cBhvr>
                                      <p:to>
                                        <p:strVal val="visible"/>
                                      </p:to>
                                    </p:set>
                                    <p:animEffect transition="in" filter="slide(fromBottom)">
                                      <p:cBhvr>
                                        <p:cTn id="17" dur="500"/>
                                        <p:tgtEl>
                                          <p:spTgt spid="12294">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12294">
                                            <p:txEl>
                                              <p:pRg st="2" end="2"/>
                                            </p:txEl>
                                          </p:spTgt>
                                        </p:tgtEl>
                                        <p:attrNameLst>
                                          <p:attrName>style.visibility</p:attrName>
                                        </p:attrNameLst>
                                      </p:cBhvr>
                                      <p:to>
                                        <p:strVal val="visible"/>
                                      </p:to>
                                    </p:set>
                                    <p:animEffect transition="in" filter="slide(fromBottom)">
                                      <p:cBhvr>
                                        <p:cTn id="22" dur="500"/>
                                        <p:tgtEl>
                                          <p:spTgt spid="12294">
                                            <p:txEl>
                                              <p:pRg st="2" end="2"/>
                                            </p:txEl>
                                          </p:spTgt>
                                        </p:tgtEl>
                                      </p:cBhvr>
                                    </p:animEffect>
                                  </p:childTnLst>
                                </p:cTn>
                              </p:par>
                              <p:par>
                                <p:cTn id="23" presetID="12" presetClass="entr" presetSubtype="4" fill="hold" grpId="0" nodeType="withEffect">
                                  <p:stCondLst>
                                    <p:cond delay="0"/>
                                  </p:stCondLst>
                                  <p:childTnLst>
                                    <p:set>
                                      <p:cBhvr>
                                        <p:cTn id="24" dur="1" fill="hold">
                                          <p:stCondLst>
                                            <p:cond delay="0"/>
                                          </p:stCondLst>
                                        </p:cTn>
                                        <p:tgtEl>
                                          <p:spTgt spid="12294">
                                            <p:txEl>
                                              <p:pRg st="3" end="3"/>
                                            </p:txEl>
                                          </p:spTgt>
                                        </p:tgtEl>
                                        <p:attrNameLst>
                                          <p:attrName>style.visibility</p:attrName>
                                        </p:attrNameLst>
                                      </p:cBhvr>
                                      <p:to>
                                        <p:strVal val="visible"/>
                                      </p:to>
                                    </p:set>
                                    <p:animEffect transition="in" filter="slide(fromBottom)">
                                      <p:cBhvr>
                                        <p:cTn id="25" dur="500"/>
                                        <p:tgtEl>
                                          <p:spTgt spid="12294">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grpId="0" nodeType="clickEffect">
                                  <p:stCondLst>
                                    <p:cond delay="0"/>
                                  </p:stCondLst>
                                  <p:childTnLst>
                                    <p:set>
                                      <p:cBhvr>
                                        <p:cTn id="29" dur="1" fill="hold">
                                          <p:stCondLst>
                                            <p:cond delay="0"/>
                                          </p:stCondLst>
                                        </p:cTn>
                                        <p:tgtEl>
                                          <p:spTgt spid="12294">
                                            <p:txEl>
                                              <p:pRg st="4" end="4"/>
                                            </p:txEl>
                                          </p:spTgt>
                                        </p:tgtEl>
                                        <p:attrNameLst>
                                          <p:attrName>style.visibility</p:attrName>
                                        </p:attrNameLst>
                                      </p:cBhvr>
                                      <p:to>
                                        <p:strVal val="visible"/>
                                      </p:to>
                                    </p:set>
                                    <p:animEffect transition="in" filter="slide(fromBottom)">
                                      <p:cBhvr>
                                        <p:cTn id="30" dur="500"/>
                                        <p:tgtEl>
                                          <p:spTgt spid="12294">
                                            <p:txEl>
                                              <p:pRg st="4" end="4"/>
                                            </p:txEl>
                                          </p:spTgt>
                                        </p:tgtEl>
                                      </p:cBhvr>
                                    </p:animEffect>
                                  </p:childTnLst>
                                </p:cTn>
                              </p:par>
                              <p:par>
                                <p:cTn id="31" presetID="12" presetClass="entr" presetSubtype="4" fill="hold" grpId="0" nodeType="withEffect">
                                  <p:stCondLst>
                                    <p:cond delay="0"/>
                                  </p:stCondLst>
                                  <p:childTnLst>
                                    <p:set>
                                      <p:cBhvr>
                                        <p:cTn id="32" dur="1" fill="hold">
                                          <p:stCondLst>
                                            <p:cond delay="0"/>
                                          </p:stCondLst>
                                        </p:cTn>
                                        <p:tgtEl>
                                          <p:spTgt spid="12294">
                                            <p:txEl>
                                              <p:pRg st="5" end="5"/>
                                            </p:txEl>
                                          </p:spTgt>
                                        </p:tgtEl>
                                        <p:attrNameLst>
                                          <p:attrName>style.visibility</p:attrName>
                                        </p:attrNameLst>
                                      </p:cBhvr>
                                      <p:to>
                                        <p:strVal val="visible"/>
                                      </p:to>
                                    </p:set>
                                    <p:animEffect transition="in" filter="slide(fromBottom)">
                                      <p:cBhvr>
                                        <p:cTn id="33" dur="500"/>
                                        <p:tgtEl>
                                          <p:spTgt spid="12294">
                                            <p:txEl>
                                              <p:pRg st="5" end="5"/>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2" presetClass="entr" presetSubtype="4" fill="hold" grpId="0" nodeType="clickEffect">
                                  <p:stCondLst>
                                    <p:cond delay="0"/>
                                  </p:stCondLst>
                                  <p:childTnLst>
                                    <p:set>
                                      <p:cBhvr>
                                        <p:cTn id="37" dur="1" fill="hold">
                                          <p:stCondLst>
                                            <p:cond delay="0"/>
                                          </p:stCondLst>
                                        </p:cTn>
                                        <p:tgtEl>
                                          <p:spTgt spid="12294">
                                            <p:txEl>
                                              <p:pRg st="6" end="6"/>
                                            </p:txEl>
                                          </p:spTgt>
                                        </p:tgtEl>
                                        <p:attrNameLst>
                                          <p:attrName>style.visibility</p:attrName>
                                        </p:attrNameLst>
                                      </p:cBhvr>
                                      <p:to>
                                        <p:strVal val="visible"/>
                                      </p:to>
                                    </p:set>
                                    <p:animEffect transition="in" filter="slide(fromBottom)">
                                      <p:cBhvr>
                                        <p:cTn id="38" dur="500"/>
                                        <p:tgtEl>
                                          <p:spTgt spid="1229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autoUpdateAnimBg="0"/>
      <p:bldP spid="1229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3047999"/>
            <a:ext cx="7315200" cy="3657600"/>
          </a:xfrm>
        </p:spPr>
        <p:txBody>
          <a:bodyPr>
            <a:normAutofit/>
          </a:bodyPr>
          <a:lstStyle/>
          <a:p>
            <a:pPr algn="r"/>
            <a:r>
              <a:rPr lang="en-US" sz="5400" dirty="0" smtClean="0"/>
              <a:t>What is cultural relevance and disproportionality?</a:t>
            </a:r>
            <a:endParaRPr lang="en-US" sz="5400" dirty="0"/>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Text Box 3"/>
          <p:cNvSpPr txBox="1">
            <a:spLocks noChangeArrowheads="1"/>
          </p:cNvSpPr>
          <p:nvPr/>
        </p:nvSpPr>
        <p:spPr bwMode="auto">
          <a:xfrm>
            <a:off x="1066800" y="-76200"/>
            <a:ext cx="8686800" cy="585788"/>
          </a:xfrm>
          <a:prstGeom prst="rect">
            <a:avLst/>
          </a:prstGeom>
          <a:noFill/>
          <a:ln w="9525">
            <a:noFill/>
            <a:miter lim="800000"/>
            <a:headEnd/>
            <a:tailEnd/>
          </a:ln>
        </p:spPr>
        <p:txBody>
          <a:bodyPr>
            <a:prstTxWarp prst="textNoShape">
              <a:avLst/>
            </a:prstTxWarp>
            <a:spAutoFit/>
          </a:bodyPr>
          <a:lstStyle/>
          <a:p>
            <a:pPr>
              <a:lnSpc>
                <a:spcPct val="90000"/>
              </a:lnSpc>
              <a:spcBef>
                <a:spcPct val="50000"/>
              </a:spcBef>
              <a:buSzPct val="100000"/>
              <a:buFont typeface="Wingdings" pitchFamily="-110" charset="2"/>
              <a:buNone/>
            </a:pPr>
            <a:r>
              <a:rPr lang="en-US" sz="3600" dirty="0">
                <a:latin typeface="Arial" pitchFamily="-110" charset="0"/>
              </a:rPr>
              <a:t>3-5 Positively Stated Expectations</a:t>
            </a:r>
          </a:p>
        </p:txBody>
      </p:sp>
      <p:sp>
        <p:nvSpPr>
          <p:cNvPr id="30724" name="Text Box 4"/>
          <p:cNvSpPr txBox="1">
            <a:spLocks noChangeArrowheads="1"/>
          </p:cNvSpPr>
          <p:nvPr/>
        </p:nvSpPr>
        <p:spPr bwMode="auto">
          <a:xfrm>
            <a:off x="5791200" y="762000"/>
            <a:ext cx="3352800" cy="983346"/>
          </a:xfrm>
          <a:prstGeom prst="rect">
            <a:avLst/>
          </a:prstGeom>
          <a:noFill/>
          <a:ln w="9525">
            <a:noFill/>
            <a:miter lim="800000"/>
            <a:headEnd/>
            <a:tailEnd/>
          </a:ln>
        </p:spPr>
        <p:txBody>
          <a:bodyPr>
            <a:prstTxWarp prst="textNoShape">
              <a:avLst/>
            </a:prstTxWarp>
            <a:spAutoFit/>
          </a:bodyPr>
          <a:lstStyle/>
          <a:p>
            <a:pPr algn="ctr">
              <a:lnSpc>
                <a:spcPct val="90000"/>
              </a:lnSpc>
              <a:spcBef>
                <a:spcPct val="50000"/>
              </a:spcBef>
              <a:buSzPct val="100000"/>
              <a:buFont typeface="Wingdings" pitchFamily="-110" charset="2"/>
              <a:buNone/>
            </a:pPr>
            <a:r>
              <a:rPr lang="en-US" b="1" u="sng" dirty="0">
                <a:solidFill>
                  <a:srgbClr val="0000FF"/>
                </a:solidFill>
                <a:latin typeface="Arial" pitchFamily="-110" charset="0"/>
              </a:rPr>
              <a:t>Why 3-</a:t>
            </a:r>
            <a:r>
              <a:rPr lang="en-US" b="1" u="sng" dirty="0" smtClean="0">
                <a:solidFill>
                  <a:srgbClr val="0000FF"/>
                </a:solidFill>
                <a:latin typeface="Arial" pitchFamily="-110" charset="0"/>
              </a:rPr>
              <a:t>5 Expectations</a:t>
            </a:r>
            <a:r>
              <a:rPr lang="en-US" b="1" dirty="0" smtClean="0">
                <a:solidFill>
                  <a:srgbClr val="0000FF"/>
                </a:solidFill>
                <a:latin typeface="Arial" pitchFamily="-110" charset="0"/>
              </a:rPr>
              <a:t>?</a:t>
            </a:r>
            <a:endParaRPr lang="en-US" b="1" dirty="0">
              <a:solidFill>
                <a:srgbClr val="0000FF"/>
              </a:solidFill>
              <a:latin typeface="Arial" pitchFamily="-110" charset="0"/>
            </a:endParaRPr>
          </a:p>
          <a:p>
            <a:pPr algn="ctr">
              <a:lnSpc>
                <a:spcPct val="90000"/>
              </a:lnSpc>
              <a:spcBef>
                <a:spcPct val="50000"/>
              </a:spcBef>
              <a:buSzPct val="100000"/>
              <a:buFont typeface="Wingdings" pitchFamily="-110" charset="2"/>
              <a:buNone/>
            </a:pPr>
            <a:r>
              <a:rPr lang="en-US" dirty="0">
                <a:solidFill>
                  <a:srgbClr val="0000FF"/>
                </a:solidFill>
                <a:latin typeface="Arial" pitchFamily="-110" charset="0"/>
              </a:rPr>
              <a:t>They are easier to Learn &amp; Remember</a:t>
            </a:r>
          </a:p>
        </p:txBody>
      </p:sp>
      <p:sp>
        <p:nvSpPr>
          <p:cNvPr id="30725" name="Text Box 5"/>
          <p:cNvSpPr txBox="1">
            <a:spLocks noChangeArrowheads="1"/>
          </p:cNvSpPr>
          <p:nvPr/>
        </p:nvSpPr>
        <p:spPr bwMode="auto">
          <a:xfrm>
            <a:off x="5562600" y="1981200"/>
            <a:ext cx="3581400" cy="983346"/>
          </a:xfrm>
          <a:prstGeom prst="rect">
            <a:avLst/>
          </a:prstGeom>
          <a:noFill/>
          <a:ln w="9525">
            <a:noFill/>
            <a:miter lim="800000"/>
            <a:headEnd/>
            <a:tailEnd/>
          </a:ln>
        </p:spPr>
        <p:txBody>
          <a:bodyPr>
            <a:prstTxWarp prst="textNoShape">
              <a:avLst/>
            </a:prstTxWarp>
            <a:spAutoFit/>
          </a:bodyPr>
          <a:lstStyle/>
          <a:p>
            <a:pPr algn="ctr">
              <a:lnSpc>
                <a:spcPct val="90000"/>
              </a:lnSpc>
              <a:spcBef>
                <a:spcPct val="50000"/>
              </a:spcBef>
              <a:buSzPct val="100000"/>
              <a:buFont typeface="Wingdings" pitchFamily="-110" charset="2"/>
              <a:buNone/>
            </a:pPr>
            <a:r>
              <a:rPr lang="en-US" b="1" u="sng" dirty="0">
                <a:solidFill>
                  <a:srgbClr val="FF0000"/>
                </a:solidFill>
                <a:latin typeface="Arial" pitchFamily="-110" charset="0"/>
              </a:rPr>
              <a:t>Why positively stated</a:t>
            </a:r>
            <a:r>
              <a:rPr lang="en-US" b="1" dirty="0">
                <a:solidFill>
                  <a:srgbClr val="FF0000"/>
                </a:solidFill>
                <a:latin typeface="Arial" pitchFamily="-110" charset="0"/>
              </a:rPr>
              <a:t>?</a:t>
            </a:r>
          </a:p>
          <a:p>
            <a:pPr algn="ctr">
              <a:lnSpc>
                <a:spcPct val="90000"/>
              </a:lnSpc>
              <a:spcBef>
                <a:spcPct val="50000"/>
              </a:spcBef>
              <a:buSzPct val="100000"/>
              <a:buFont typeface="Wingdings" pitchFamily="-110" charset="2"/>
              <a:buNone/>
            </a:pPr>
            <a:r>
              <a:rPr lang="en-US" dirty="0">
                <a:solidFill>
                  <a:srgbClr val="FF0000"/>
                </a:solidFill>
                <a:latin typeface="Arial" pitchFamily="-110" charset="0"/>
              </a:rPr>
              <a:t>Prompt teacher to catch kids doing right thing, not just wrong</a:t>
            </a:r>
          </a:p>
        </p:txBody>
      </p:sp>
      <p:sp>
        <p:nvSpPr>
          <p:cNvPr id="30726" name="Text Box 6"/>
          <p:cNvSpPr txBox="1">
            <a:spLocks noChangeArrowheads="1"/>
          </p:cNvSpPr>
          <p:nvPr/>
        </p:nvSpPr>
        <p:spPr bwMode="auto">
          <a:xfrm>
            <a:off x="5562600" y="3200400"/>
            <a:ext cx="3581400" cy="983346"/>
          </a:xfrm>
          <a:prstGeom prst="rect">
            <a:avLst/>
          </a:prstGeom>
          <a:noFill/>
          <a:ln w="9525">
            <a:noFill/>
            <a:miter lim="800000"/>
            <a:headEnd/>
            <a:tailEnd/>
          </a:ln>
        </p:spPr>
        <p:txBody>
          <a:bodyPr>
            <a:prstTxWarp prst="textNoShape">
              <a:avLst/>
            </a:prstTxWarp>
            <a:spAutoFit/>
          </a:bodyPr>
          <a:lstStyle/>
          <a:p>
            <a:pPr algn="ctr">
              <a:lnSpc>
                <a:spcPct val="90000"/>
              </a:lnSpc>
              <a:spcBef>
                <a:spcPct val="50000"/>
              </a:spcBef>
              <a:buSzPct val="100000"/>
              <a:buFont typeface="Wingdings" pitchFamily="-110" charset="2"/>
              <a:buNone/>
            </a:pPr>
            <a:r>
              <a:rPr lang="en-US" b="1" u="sng" dirty="0">
                <a:solidFill>
                  <a:srgbClr val="0000FF"/>
                </a:solidFill>
                <a:latin typeface="Arial" pitchFamily="-110" charset="0"/>
              </a:rPr>
              <a:t>Why posted?</a:t>
            </a:r>
            <a:endParaRPr lang="en-US" b="1" dirty="0">
              <a:solidFill>
                <a:srgbClr val="0000FF"/>
              </a:solidFill>
              <a:latin typeface="Arial" pitchFamily="-110" charset="0"/>
            </a:endParaRPr>
          </a:p>
          <a:p>
            <a:pPr algn="ctr">
              <a:lnSpc>
                <a:spcPct val="90000"/>
              </a:lnSpc>
              <a:spcBef>
                <a:spcPct val="50000"/>
              </a:spcBef>
              <a:buSzPct val="100000"/>
              <a:buFont typeface="Wingdings" pitchFamily="-110" charset="2"/>
              <a:buNone/>
            </a:pPr>
            <a:r>
              <a:rPr lang="en-US" dirty="0">
                <a:solidFill>
                  <a:srgbClr val="0000FF"/>
                </a:solidFill>
                <a:latin typeface="Arial" pitchFamily="-110" charset="0"/>
              </a:rPr>
              <a:t>Reminder &amp; Keep Accountable to           ‘our rules’</a:t>
            </a:r>
          </a:p>
        </p:txBody>
      </p:sp>
      <p:graphicFrame>
        <p:nvGraphicFramePr>
          <p:cNvPr id="45058" name="Object 2"/>
          <p:cNvGraphicFramePr>
            <a:graphicFrameLocks noChangeAspect="1"/>
          </p:cNvGraphicFramePr>
          <p:nvPr/>
        </p:nvGraphicFramePr>
        <p:xfrm>
          <a:off x="76200" y="457200"/>
          <a:ext cx="14173200" cy="6858000"/>
        </p:xfrm>
        <a:graphic>
          <a:graphicData uri="http://schemas.openxmlformats.org/presentationml/2006/ole">
            <mc:AlternateContent xmlns:mc="http://schemas.openxmlformats.org/markup-compatibility/2006">
              <mc:Choice xmlns:v="urn:schemas-microsoft-com:vml" Requires="v">
                <p:oleObj spid="_x0000_s1101" name="Image Document" r:id="rId4" imgW="2809800" imgH="3914640" progId="">
                  <p:embed/>
                </p:oleObj>
              </mc:Choice>
              <mc:Fallback>
                <p:oleObj name="Image Document" r:id="rId4" imgW="2809800" imgH="391464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00" y="457200"/>
                        <a:ext cx="141732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Text Box 6"/>
          <p:cNvSpPr txBox="1">
            <a:spLocks noChangeArrowheads="1"/>
          </p:cNvSpPr>
          <p:nvPr/>
        </p:nvSpPr>
        <p:spPr bwMode="auto">
          <a:xfrm>
            <a:off x="5562600" y="4583112"/>
            <a:ext cx="3581400" cy="983346"/>
          </a:xfrm>
          <a:prstGeom prst="rect">
            <a:avLst/>
          </a:prstGeom>
          <a:noFill/>
          <a:ln w="9525">
            <a:noFill/>
            <a:miter lim="800000"/>
            <a:headEnd/>
            <a:tailEnd/>
          </a:ln>
        </p:spPr>
        <p:txBody>
          <a:bodyPr>
            <a:prstTxWarp prst="textNoShape">
              <a:avLst/>
            </a:prstTxWarp>
            <a:spAutoFit/>
          </a:bodyPr>
          <a:lstStyle/>
          <a:p>
            <a:pPr algn="ctr">
              <a:lnSpc>
                <a:spcPct val="90000"/>
              </a:lnSpc>
              <a:spcBef>
                <a:spcPct val="50000"/>
              </a:spcBef>
              <a:buSzPct val="100000"/>
              <a:buFont typeface="Wingdings" pitchFamily="-110" charset="2"/>
              <a:buNone/>
            </a:pPr>
            <a:r>
              <a:rPr lang="en-US" b="1" u="sng" dirty="0">
                <a:solidFill>
                  <a:srgbClr val="FF0000"/>
                </a:solidFill>
                <a:latin typeface="Arial" pitchFamily="-110" charset="0"/>
              </a:rPr>
              <a:t>Why</a:t>
            </a:r>
            <a:r>
              <a:rPr lang="en-US" b="1" u="sng" dirty="0" smtClean="0">
                <a:solidFill>
                  <a:srgbClr val="FF0000"/>
                </a:solidFill>
                <a:latin typeface="Arial" pitchFamily="-110" charset="0"/>
              </a:rPr>
              <a:t> taught explicitly?</a:t>
            </a:r>
            <a:endParaRPr lang="en-US" b="1" dirty="0" smtClean="0">
              <a:solidFill>
                <a:srgbClr val="FF0000"/>
              </a:solidFill>
              <a:latin typeface="Arial" pitchFamily="-110" charset="0"/>
            </a:endParaRPr>
          </a:p>
          <a:p>
            <a:pPr algn="ctr">
              <a:lnSpc>
                <a:spcPct val="90000"/>
              </a:lnSpc>
              <a:spcBef>
                <a:spcPct val="50000"/>
              </a:spcBef>
              <a:buSzPct val="100000"/>
              <a:buFont typeface="Wingdings" pitchFamily="-110" charset="2"/>
              <a:buNone/>
            </a:pPr>
            <a:r>
              <a:rPr lang="en-US" dirty="0" smtClean="0">
                <a:solidFill>
                  <a:srgbClr val="FF0000"/>
                </a:solidFill>
                <a:latin typeface="Arial" pitchFamily="-110" charset="0"/>
              </a:rPr>
              <a:t>Increase consist understanding among students and staff</a:t>
            </a:r>
            <a:endParaRPr lang="en-US" dirty="0">
              <a:solidFill>
                <a:srgbClr val="FF0000"/>
              </a:solidFill>
              <a:latin typeface="Arial" pitchFamily="-110" charset="0"/>
            </a:endParaRPr>
          </a:p>
        </p:txBody>
      </p:sp>
    </p:spTree>
    <p:extLst>
      <p:ext uri="{BB962C8B-B14F-4D97-AF65-F5344CB8AC3E}">
        <p14:creationId xmlns:p14="http://schemas.microsoft.com/office/powerpoint/2010/main" val="3635997013"/>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30724">
                                            <p:txEl>
                                              <p:pRg st="0" end="0"/>
                                            </p:txEl>
                                          </p:spTgt>
                                        </p:tgtEl>
                                        <p:attrNameLst>
                                          <p:attrName>style.visibility</p:attrName>
                                        </p:attrNameLst>
                                      </p:cBhvr>
                                      <p:to>
                                        <p:strVal val="visible"/>
                                      </p:to>
                                    </p:set>
                                    <p:anim calcmode="lin" valueType="num">
                                      <p:cBhvr additive="base">
                                        <p:cTn id="7" dur="500" fill="hold"/>
                                        <p:tgtEl>
                                          <p:spTgt spid="307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07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30724">
                                            <p:txEl>
                                              <p:pRg st="1" end="1"/>
                                            </p:txEl>
                                          </p:spTgt>
                                        </p:tgtEl>
                                        <p:attrNameLst>
                                          <p:attrName>style.visibility</p:attrName>
                                        </p:attrNameLst>
                                      </p:cBhvr>
                                      <p:to>
                                        <p:strVal val="visible"/>
                                      </p:to>
                                    </p:set>
                                    <p:anim calcmode="lin" valueType="num">
                                      <p:cBhvr additive="base">
                                        <p:cTn id="13" dur="500" fill="hold"/>
                                        <p:tgtEl>
                                          <p:spTgt spid="3072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072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30725">
                                            <p:txEl>
                                              <p:pRg st="0" end="0"/>
                                            </p:txEl>
                                          </p:spTgt>
                                        </p:tgtEl>
                                        <p:attrNameLst>
                                          <p:attrName>style.visibility</p:attrName>
                                        </p:attrNameLst>
                                      </p:cBhvr>
                                      <p:to>
                                        <p:strVal val="visible"/>
                                      </p:to>
                                    </p:set>
                                    <p:anim calcmode="lin" valueType="num">
                                      <p:cBhvr additive="base">
                                        <p:cTn id="19" dur="500" fill="hold"/>
                                        <p:tgtEl>
                                          <p:spTgt spid="30725">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072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50000" decel="50000" fill="hold" grpId="0" nodeType="clickEffect">
                                  <p:stCondLst>
                                    <p:cond delay="0"/>
                                  </p:stCondLst>
                                  <p:childTnLst>
                                    <p:set>
                                      <p:cBhvr>
                                        <p:cTn id="24" dur="1" fill="hold">
                                          <p:stCondLst>
                                            <p:cond delay="0"/>
                                          </p:stCondLst>
                                        </p:cTn>
                                        <p:tgtEl>
                                          <p:spTgt spid="30725">
                                            <p:txEl>
                                              <p:pRg st="1" end="1"/>
                                            </p:txEl>
                                          </p:spTgt>
                                        </p:tgtEl>
                                        <p:attrNameLst>
                                          <p:attrName>style.visibility</p:attrName>
                                        </p:attrNameLst>
                                      </p:cBhvr>
                                      <p:to>
                                        <p:strVal val="visible"/>
                                      </p:to>
                                    </p:set>
                                    <p:anim calcmode="lin" valueType="num">
                                      <p:cBhvr additive="base">
                                        <p:cTn id="25" dur="500" fill="hold"/>
                                        <p:tgtEl>
                                          <p:spTgt spid="3072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072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accel="50000" decel="50000" fill="hold" grpId="0" nodeType="clickEffect">
                                  <p:stCondLst>
                                    <p:cond delay="0"/>
                                  </p:stCondLst>
                                  <p:childTnLst>
                                    <p:set>
                                      <p:cBhvr>
                                        <p:cTn id="30" dur="1" fill="hold">
                                          <p:stCondLst>
                                            <p:cond delay="0"/>
                                          </p:stCondLst>
                                        </p:cTn>
                                        <p:tgtEl>
                                          <p:spTgt spid="30726">
                                            <p:txEl>
                                              <p:pRg st="0" end="0"/>
                                            </p:txEl>
                                          </p:spTgt>
                                        </p:tgtEl>
                                        <p:attrNameLst>
                                          <p:attrName>style.visibility</p:attrName>
                                        </p:attrNameLst>
                                      </p:cBhvr>
                                      <p:to>
                                        <p:strVal val="visible"/>
                                      </p:to>
                                    </p:set>
                                    <p:anim calcmode="lin" valueType="num">
                                      <p:cBhvr additive="base">
                                        <p:cTn id="31" dur="500" fill="hold"/>
                                        <p:tgtEl>
                                          <p:spTgt spid="3072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072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accel="50000" decel="50000" fill="hold" grpId="0" nodeType="clickEffect">
                                  <p:stCondLst>
                                    <p:cond delay="0"/>
                                  </p:stCondLst>
                                  <p:childTnLst>
                                    <p:set>
                                      <p:cBhvr>
                                        <p:cTn id="36" dur="1" fill="hold">
                                          <p:stCondLst>
                                            <p:cond delay="0"/>
                                          </p:stCondLst>
                                        </p:cTn>
                                        <p:tgtEl>
                                          <p:spTgt spid="30726">
                                            <p:txEl>
                                              <p:pRg st="1" end="1"/>
                                            </p:txEl>
                                          </p:spTgt>
                                        </p:tgtEl>
                                        <p:attrNameLst>
                                          <p:attrName>style.visibility</p:attrName>
                                        </p:attrNameLst>
                                      </p:cBhvr>
                                      <p:to>
                                        <p:strVal val="visible"/>
                                      </p:to>
                                    </p:set>
                                    <p:anim calcmode="lin" valueType="num">
                                      <p:cBhvr additive="base">
                                        <p:cTn id="37" dur="500" fill="hold"/>
                                        <p:tgtEl>
                                          <p:spTgt spid="30726">
                                            <p:txEl>
                                              <p:pRg st="1" end="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072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accel="50000" decel="50000" fill="hold" grpId="0" nodeType="click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anim calcmode="lin" valueType="num">
                                      <p:cBhvr additive="base">
                                        <p:cTn id="4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accel="50000" decel="50000" fill="hold" grpId="0" nodeType="clickEffect">
                                  <p:stCondLst>
                                    <p:cond delay="0"/>
                                  </p:stCondLst>
                                  <p:childTnLst>
                                    <p:set>
                                      <p:cBhvr>
                                        <p:cTn id="48" dur="1" fill="hold">
                                          <p:stCondLst>
                                            <p:cond delay="0"/>
                                          </p:stCondLst>
                                        </p:cTn>
                                        <p:tgtEl>
                                          <p:spTgt spid="7">
                                            <p:txEl>
                                              <p:pRg st="1" end="1"/>
                                            </p:txEl>
                                          </p:spTgt>
                                        </p:tgtEl>
                                        <p:attrNameLst>
                                          <p:attrName>style.visibility</p:attrName>
                                        </p:attrNameLst>
                                      </p:cBhvr>
                                      <p:to>
                                        <p:strVal val="visible"/>
                                      </p:to>
                                    </p:set>
                                    <p:anim calcmode="lin" valueType="num">
                                      <p:cBhvr additive="base">
                                        <p:cTn id="4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build="p"/>
      <p:bldP spid="30725" grpId="0" build="p"/>
      <p:bldP spid="30726" grpId="0" build="p"/>
      <p:bldP spid="7" grpId="0" build="p"/>
    </p:bldLst>
  </p:timing>
</p:sld>
</file>

<file path=ppt/slides/slide6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7346" name="Rectangle 2"/>
          <p:cNvSpPr>
            <a:spLocks noChangeArrowheads="1"/>
          </p:cNvSpPr>
          <p:nvPr/>
        </p:nvSpPr>
        <p:spPr bwMode="auto">
          <a:xfrm>
            <a:off x="1828800" y="1325563"/>
            <a:ext cx="9144000" cy="457200"/>
          </a:xfrm>
          <a:prstGeom prst="rect">
            <a:avLst/>
          </a:prstGeom>
          <a:noFill/>
          <a:ln w="9525">
            <a:noFill/>
            <a:miter lim="800000"/>
            <a:headEnd/>
            <a:tailEnd/>
          </a:ln>
        </p:spPr>
        <p:txBody>
          <a:bodyPr>
            <a:prstTxWarp prst="textNoShape">
              <a:avLst/>
            </a:prstTxWarp>
            <a:spAutoFit/>
          </a:bodyPr>
          <a:lstStyle/>
          <a:p>
            <a:endParaRPr lang="en-US">
              <a:solidFill>
                <a:srgbClr val="000000"/>
              </a:solidFill>
              <a:latin typeface="Times New Roman" pitchFamily="-110" charset="0"/>
              <a:ea typeface="Arial" pitchFamily="-110" charset="0"/>
              <a:cs typeface="Arial" pitchFamily="-110" charset="0"/>
            </a:endParaRPr>
          </a:p>
        </p:txBody>
      </p:sp>
      <p:pic>
        <p:nvPicPr>
          <p:cNvPr id="57347" name="Picture 4" descr="http://www.4j.lane.edu/ess/ebs/examples/rules/lssign.jpg"/>
          <p:cNvPicPr>
            <a:picLocks noChangeAspect="1" noChangeArrowheads="1"/>
          </p:cNvPicPr>
          <p:nvPr/>
        </p:nvPicPr>
        <p:blipFill>
          <a:blip r:embed="rId3"/>
          <a:srcRect/>
          <a:stretch>
            <a:fillRect/>
          </a:stretch>
        </p:blipFill>
        <p:spPr bwMode="auto">
          <a:xfrm>
            <a:off x="3810000" y="1371600"/>
            <a:ext cx="3352800" cy="2584450"/>
          </a:xfrm>
          <a:prstGeom prst="rect">
            <a:avLst/>
          </a:prstGeom>
          <a:noFill/>
          <a:ln w="9525">
            <a:noFill/>
            <a:miter lim="800000"/>
            <a:headEnd/>
            <a:tailEnd/>
          </a:ln>
        </p:spPr>
      </p:pic>
      <p:pic>
        <p:nvPicPr>
          <p:cNvPr id="57348" name="Picture 5" descr="FF rules small"/>
          <p:cNvPicPr>
            <a:picLocks noChangeAspect="1" noChangeArrowheads="1"/>
          </p:cNvPicPr>
          <p:nvPr/>
        </p:nvPicPr>
        <p:blipFill>
          <a:blip r:embed="rId4"/>
          <a:srcRect/>
          <a:stretch>
            <a:fillRect/>
          </a:stretch>
        </p:blipFill>
        <p:spPr bwMode="auto">
          <a:xfrm>
            <a:off x="4724400" y="3657600"/>
            <a:ext cx="3505200" cy="2628900"/>
          </a:xfrm>
          <a:prstGeom prst="rect">
            <a:avLst/>
          </a:prstGeom>
          <a:noFill/>
          <a:ln w="9525">
            <a:noFill/>
            <a:miter lim="800000"/>
            <a:headEnd/>
            <a:tailEnd/>
          </a:ln>
        </p:spPr>
      </p:pic>
      <p:pic>
        <p:nvPicPr>
          <p:cNvPr id="57349" name="Picture 6" descr="banner 1"/>
          <p:cNvPicPr>
            <a:picLocks noChangeAspect="1" noChangeArrowheads="1"/>
          </p:cNvPicPr>
          <p:nvPr/>
        </p:nvPicPr>
        <p:blipFill>
          <a:blip r:embed="rId5"/>
          <a:srcRect/>
          <a:stretch>
            <a:fillRect/>
          </a:stretch>
        </p:blipFill>
        <p:spPr bwMode="auto">
          <a:xfrm>
            <a:off x="1524000" y="4495800"/>
            <a:ext cx="3352800" cy="2225675"/>
          </a:xfrm>
          <a:prstGeom prst="rect">
            <a:avLst/>
          </a:prstGeom>
          <a:noFill/>
          <a:ln w="9525">
            <a:noFill/>
            <a:miter lim="800000"/>
            <a:headEnd/>
            <a:tailEnd/>
          </a:ln>
        </p:spPr>
      </p:pic>
      <p:pic>
        <p:nvPicPr>
          <p:cNvPr id="57350" name="Picture 7" descr="MVC-006S"/>
          <p:cNvPicPr>
            <a:picLocks noChangeAspect="1" noChangeArrowheads="1"/>
          </p:cNvPicPr>
          <p:nvPr/>
        </p:nvPicPr>
        <p:blipFill>
          <a:blip r:embed="rId6"/>
          <a:srcRect/>
          <a:stretch>
            <a:fillRect/>
          </a:stretch>
        </p:blipFill>
        <p:spPr bwMode="auto">
          <a:xfrm>
            <a:off x="457200" y="1981200"/>
            <a:ext cx="3581400" cy="2686050"/>
          </a:xfrm>
          <a:prstGeom prst="rect">
            <a:avLst/>
          </a:prstGeom>
          <a:noFill/>
          <a:ln w="9525">
            <a:noFill/>
            <a:miter lim="800000"/>
            <a:headEnd/>
            <a:tailEnd/>
          </a:ln>
        </p:spPr>
      </p:pic>
      <p:sp>
        <p:nvSpPr>
          <p:cNvPr id="57351" name="Text Box 3"/>
          <p:cNvSpPr txBox="1">
            <a:spLocks noChangeArrowheads="1"/>
          </p:cNvSpPr>
          <p:nvPr/>
        </p:nvSpPr>
        <p:spPr bwMode="auto">
          <a:xfrm>
            <a:off x="0" y="0"/>
            <a:ext cx="9144000" cy="1431925"/>
          </a:xfrm>
          <a:prstGeom prst="rect">
            <a:avLst/>
          </a:prstGeom>
          <a:solidFill>
            <a:srgbClr val="C0C0C0"/>
          </a:solidFill>
          <a:ln w="9525">
            <a:noFill/>
            <a:miter lim="800000"/>
            <a:headEnd/>
            <a:tailEnd/>
          </a:ln>
        </p:spPr>
        <p:txBody>
          <a:bodyPr>
            <a:prstTxWarp prst="textNoShape">
              <a:avLst/>
            </a:prstTxWarp>
            <a:spAutoFit/>
          </a:bodyPr>
          <a:lstStyle/>
          <a:p>
            <a:pPr algn="ctr"/>
            <a:r>
              <a:rPr lang="en-US" sz="4400" i="1">
                <a:solidFill>
                  <a:srgbClr val="000000"/>
                </a:solidFill>
                <a:latin typeface="Times New Roman" pitchFamily="-110" charset="0"/>
                <a:ea typeface="Arial" pitchFamily="-110" charset="0"/>
                <a:cs typeface="Arial" pitchFamily="-110" charset="0"/>
              </a:rPr>
              <a:t>Few positive SW expectations defined, taught, &amp; encouraged</a:t>
            </a:r>
            <a:endParaRPr lang="en-US" sz="4400">
              <a:solidFill>
                <a:srgbClr val="000000"/>
              </a:solidFill>
              <a:latin typeface="Times New Roman" pitchFamily="-110" charset="0"/>
              <a:ea typeface="Arial" pitchFamily="-110" charset="0"/>
              <a:cs typeface="Arial" pitchFamily="-110" charset="0"/>
            </a:endParaRPr>
          </a:p>
        </p:txBody>
      </p:sp>
    </p:spTree>
    <p:extLst>
      <p:ext uri="{BB962C8B-B14F-4D97-AF65-F5344CB8AC3E}">
        <p14:creationId xmlns:p14="http://schemas.microsoft.com/office/powerpoint/2010/main" val="732864016"/>
      </p:ext>
    </p:extLst>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685800" y="0"/>
            <a:ext cx="7772400" cy="1143000"/>
          </a:xfrm>
          <a:prstGeom prst="rect">
            <a:avLst/>
          </a:prstGeom>
          <a:noFill/>
          <a:ln w="9525">
            <a:noFill/>
            <a:miter lim="800000"/>
            <a:headEnd/>
            <a:tailEnd/>
          </a:ln>
          <a:effectLst/>
        </p:spPr>
        <p:txBody>
          <a:bodyPr lIns="92075" tIns="46038" rIns="92075" bIns="46038" anchor="b">
            <a:prstTxWarp prst="textNoShape">
              <a:avLst/>
            </a:prstTxWarp>
          </a:bodyPr>
          <a:lstStyle/>
          <a:p>
            <a:pPr algn="ctr">
              <a:defRPr/>
            </a:pPr>
            <a:endParaRPr lang="en-US" sz="3600" b="1" i="1" u="sng">
              <a:solidFill>
                <a:schemeClr val="tx2"/>
              </a:solidFill>
              <a:effectLst>
                <a:outerShdw blurRad="38100" dist="38100" dir="2700000" algn="tl">
                  <a:srgbClr val="DDDDDD"/>
                </a:outerShdw>
              </a:effectLst>
              <a:latin typeface="Tahoma" pitchFamily="-109" charset="0"/>
            </a:endParaRPr>
          </a:p>
        </p:txBody>
      </p:sp>
      <p:sp>
        <p:nvSpPr>
          <p:cNvPr id="12291" name="Rectangle 3"/>
          <p:cNvSpPr>
            <a:spLocks noChangeArrowheads="1"/>
          </p:cNvSpPr>
          <p:nvPr/>
        </p:nvSpPr>
        <p:spPr bwMode="auto">
          <a:xfrm>
            <a:off x="0" y="1066800"/>
            <a:ext cx="9144000" cy="4724400"/>
          </a:xfrm>
          <a:prstGeom prst="rect">
            <a:avLst/>
          </a:prstGeom>
          <a:noFill/>
          <a:ln w="9525">
            <a:noFill/>
            <a:miter lim="800000"/>
            <a:headEnd/>
            <a:tailEnd/>
          </a:ln>
        </p:spPr>
        <p:txBody>
          <a:bodyPr lIns="92075" tIns="46038" rIns="92075" bIns="46038">
            <a:prstTxWarp prst="textNoShape">
              <a:avLst/>
            </a:prstTxWarp>
          </a:bodyPr>
          <a:lstStyle/>
          <a:p>
            <a:pPr marL="342900" indent="-342900">
              <a:lnSpc>
                <a:spcPct val="150000"/>
              </a:lnSpc>
              <a:spcBef>
                <a:spcPct val="20000"/>
              </a:spcBef>
              <a:buFontTx/>
              <a:buChar char="•"/>
            </a:pPr>
            <a:endParaRPr lang="en-US" sz="2800" b="1"/>
          </a:p>
        </p:txBody>
      </p:sp>
      <p:sp>
        <p:nvSpPr>
          <p:cNvPr id="12292" name="Rectangle 4"/>
          <p:cNvSpPr>
            <a:spLocks noGrp="1" noChangeArrowheads="1"/>
          </p:cNvSpPr>
          <p:nvPr>
            <p:ph type="title"/>
          </p:nvPr>
        </p:nvSpPr>
        <p:spPr>
          <a:xfrm>
            <a:off x="533400" y="533400"/>
            <a:ext cx="8183563" cy="914400"/>
          </a:xfrm>
        </p:spPr>
        <p:txBody>
          <a:bodyPr>
            <a:normAutofit/>
          </a:bodyPr>
          <a:lstStyle/>
          <a:p>
            <a:pPr fontAlgn="auto">
              <a:spcAft>
                <a:spcPts val="0"/>
              </a:spcAft>
              <a:defRPr/>
            </a:pPr>
            <a:r>
              <a:rPr lang="en-US" sz="3600" dirty="0" smtClean="0">
                <a:latin typeface="Arial" pitchFamily="-110" charset="0"/>
              </a:rPr>
              <a:t>Explicit Instruction of Expectations</a:t>
            </a:r>
            <a:endParaRPr lang="en-US" sz="3600" dirty="0">
              <a:latin typeface="Arial" pitchFamily="-110" charset="0"/>
              <a:ea typeface="+mj-ea"/>
              <a:cs typeface="+mj-cs"/>
            </a:endParaRPr>
          </a:p>
        </p:txBody>
      </p:sp>
      <p:sp>
        <p:nvSpPr>
          <p:cNvPr id="12293" name="Rectangle 5"/>
          <p:cNvSpPr>
            <a:spLocks noGrp="1" noChangeArrowheads="1"/>
          </p:cNvSpPr>
          <p:nvPr>
            <p:ph sz="quarter" idx="1"/>
          </p:nvPr>
        </p:nvSpPr>
        <p:spPr>
          <a:xfrm>
            <a:off x="762000" y="1905000"/>
            <a:ext cx="8610600" cy="4953000"/>
          </a:xfrm>
        </p:spPr>
        <p:txBody>
          <a:bodyPr>
            <a:normAutofit fontScale="85000" lnSpcReduction="20000"/>
          </a:bodyPr>
          <a:lstStyle/>
          <a:p>
            <a:pPr marL="320040" indent="-320040" fontAlgn="auto">
              <a:lnSpc>
                <a:spcPct val="130000"/>
              </a:lnSpc>
              <a:spcAft>
                <a:spcPts val="0"/>
              </a:spcAft>
              <a:buFont typeface="Wingdings"/>
              <a:buChar char=""/>
              <a:defRPr/>
            </a:pPr>
            <a:r>
              <a:rPr lang="en-US" sz="2400" dirty="0" smtClean="0">
                <a:ea typeface="+mn-ea"/>
                <a:cs typeface="+mn-cs"/>
              </a:rPr>
              <a:t>Model expected behaviors</a:t>
            </a:r>
          </a:p>
          <a:p>
            <a:pPr marL="320040" indent="-320040" fontAlgn="auto">
              <a:lnSpc>
                <a:spcPct val="130000"/>
              </a:lnSpc>
              <a:spcAft>
                <a:spcPts val="0"/>
              </a:spcAft>
              <a:buFont typeface="Wingdings"/>
              <a:buChar char=""/>
              <a:defRPr/>
            </a:pPr>
            <a:r>
              <a:rPr lang="en-US" dirty="0" smtClean="0"/>
              <a:t>Model non-examples of expected behaviors</a:t>
            </a:r>
            <a:endParaRPr lang="en-US" sz="2800" dirty="0" smtClean="0">
              <a:ea typeface="+mn-ea"/>
              <a:cs typeface="+mn-cs"/>
            </a:endParaRPr>
          </a:p>
          <a:p>
            <a:pPr marL="320040" indent="-320040" fontAlgn="auto">
              <a:lnSpc>
                <a:spcPct val="130000"/>
              </a:lnSpc>
              <a:spcAft>
                <a:spcPts val="0"/>
              </a:spcAft>
              <a:buFont typeface="Wingdings"/>
              <a:buChar char=""/>
              <a:defRPr/>
            </a:pPr>
            <a:r>
              <a:rPr lang="en-US" sz="2400" dirty="0" smtClean="0">
                <a:ea typeface="+mn-ea"/>
                <a:cs typeface="+mn-cs"/>
              </a:rPr>
              <a:t>Teach where you expect the behavior to take place</a:t>
            </a:r>
          </a:p>
          <a:p>
            <a:pPr marL="320040" indent="-320040" fontAlgn="auto">
              <a:lnSpc>
                <a:spcPct val="130000"/>
              </a:lnSpc>
              <a:spcAft>
                <a:spcPts val="0"/>
              </a:spcAft>
              <a:buFont typeface="Wingdings"/>
              <a:buChar char=""/>
              <a:defRPr/>
            </a:pPr>
            <a:r>
              <a:rPr lang="en-US" sz="2400" dirty="0" smtClean="0">
                <a:ea typeface="+mn-ea"/>
                <a:cs typeface="+mn-cs"/>
              </a:rPr>
              <a:t>Give frequent practice opportunities</a:t>
            </a:r>
          </a:p>
          <a:p>
            <a:pPr marL="320040" indent="-320040" fontAlgn="auto">
              <a:lnSpc>
                <a:spcPct val="130000"/>
              </a:lnSpc>
              <a:spcAft>
                <a:spcPts val="0"/>
              </a:spcAft>
              <a:buFont typeface="Wingdings"/>
              <a:buChar char=""/>
              <a:defRPr/>
            </a:pPr>
            <a:r>
              <a:rPr lang="en-US" sz="2400" dirty="0" smtClean="0">
                <a:ea typeface="+mn-ea"/>
                <a:cs typeface="+mn-cs"/>
              </a:rPr>
              <a:t>Re-teach when and where problems are occurring</a:t>
            </a:r>
          </a:p>
          <a:p>
            <a:pPr marL="320040" indent="-320040" fontAlgn="auto">
              <a:lnSpc>
                <a:spcPct val="130000"/>
              </a:lnSpc>
              <a:spcAft>
                <a:spcPts val="0"/>
              </a:spcAft>
              <a:buFont typeface="Wingdings"/>
              <a:buChar char=""/>
              <a:defRPr/>
            </a:pPr>
            <a:r>
              <a:rPr lang="en-US" sz="2400" dirty="0" smtClean="0">
                <a:ea typeface="+mn-ea"/>
                <a:cs typeface="+mn-cs"/>
              </a:rPr>
              <a:t>Provide useful corrections</a:t>
            </a:r>
          </a:p>
          <a:p>
            <a:pPr marL="320040" indent="-320040" fontAlgn="auto">
              <a:lnSpc>
                <a:spcPct val="130000"/>
              </a:lnSpc>
              <a:spcAft>
                <a:spcPts val="0"/>
              </a:spcAft>
              <a:buFont typeface="Wingdings"/>
              <a:buChar char=""/>
              <a:defRPr/>
            </a:pPr>
            <a:r>
              <a:rPr lang="en-US" sz="2400" dirty="0" smtClean="0">
                <a:ea typeface="+mn-ea"/>
                <a:cs typeface="+mn-cs"/>
              </a:rPr>
              <a:t>Provide positive feedback</a:t>
            </a:r>
          </a:p>
          <a:p>
            <a:pPr marL="320040" indent="-320040" fontAlgn="auto">
              <a:lnSpc>
                <a:spcPct val="130000"/>
              </a:lnSpc>
              <a:spcAft>
                <a:spcPts val="0"/>
              </a:spcAft>
              <a:buFont typeface="Wingdings"/>
              <a:buChar char=""/>
              <a:defRPr/>
            </a:pPr>
            <a:r>
              <a:rPr lang="en-US" sz="2400" dirty="0" smtClean="0">
                <a:ea typeface="+mn-ea"/>
                <a:cs typeface="+mn-cs"/>
              </a:rPr>
              <a:t>Monitor for success</a:t>
            </a:r>
          </a:p>
          <a:p>
            <a:pPr marL="320040" indent="-320040" fontAlgn="auto">
              <a:lnSpc>
                <a:spcPct val="130000"/>
              </a:lnSpc>
              <a:spcAft>
                <a:spcPts val="0"/>
              </a:spcAft>
              <a:buNone/>
              <a:defRPr/>
            </a:pPr>
            <a:r>
              <a:rPr lang="en-US" sz="3429" dirty="0" smtClean="0">
                <a:solidFill>
                  <a:srgbClr val="FF0000"/>
                </a:solidFill>
              </a:rPr>
              <a:t>How do we get all the staff in the school to provide this level of support to students, regardless of their background?</a:t>
            </a:r>
            <a:endParaRPr lang="en-US" sz="3429" dirty="0" smtClean="0">
              <a:solidFill>
                <a:srgbClr val="FF0000"/>
              </a:solidFill>
              <a:ea typeface="+mn-ea"/>
              <a:cs typeface="+mn-cs"/>
            </a:endParaRPr>
          </a:p>
        </p:txBody>
      </p:sp>
    </p:spTree>
    <p:extLst>
      <p:ext uri="{BB962C8B-B14F-4D97-AF65-F5344CB8AC3E}">
        <p14:creationId xmlns:p14="http://schemas.microsoft.com/office/powerpoint/2010/main" val="483922606"/>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nodePh="1">
                                  <p:stCondLst>
                                    <p:cond delay="1000"/>
                                  </p:stCondLst>
                                  <p:endCondLst>
                                    <p:cond evt="begin" delay="0">
                                      <p:tn val="5"/>
                                    </p:cond>
                                  </p:endCondLst>
                                  <p:childTnLst>
                                    <p:set>
                                      <p:cBhvr>
                                        <p:cTn id="6" dur="1" fill="hold">
                                          <p:stCondLst>
                                            <p:cond delay="499"/>
                                          </p:stCondLst>
                                        </p:cTn>
                                        <p:tgtEl>
                                          <p:spTgt spid="12290"/>
                                        </p:tgtEl>
                                        <p:attrNameLst>
                                          <p:attrName>style.visibility</p:attrName>
                                        </p:attrNameLst>
                                      </p:cBhvr>
                                      <p:to>
                                        <p:strVal val="visible"/>
                                      </p:to>
                                    </p:set>
                                    <p:anim to="" calcmode="lin" valueType="num">
                                      <p:cBhvr>
                                        <p:cTn id="7" dur="1" fill="hold"/>
                                        <p:tgtEl>
                                          <p:spTgt spid="12290"/>
                                        </p:tgtEl>
                                        <p:attrNameLst>
                                          <p:attrName/>
                                        </p:attrNameLst>
                                      </p:cBhvr>
                                    </p:anim>
                                  </p:childTnLst>
                                </p:cTn>
                              </p:par>
                            </p:childTnLst>
                          </p:cTn>
                        </p:par>
                        <p:par>
                          <p:cTn id="8" fill="hold">
                            <p:stCondLst>
                              <p:cond delay="1500"/>
                            </p:stCondLst>
                            <p:childTnLst>
                              <p:par>
                                <p:cTn id="9" presetID="24" presetClass="entr" presetSubtype="0" fill="hold" grpId="0" nodeType="afterEffect" nodePh="1">
                                  <p:stCondLst>
                                    <p:cond delay="1000"/>
                                  </p:stCondLst>
                                  <p:endCondLst>
                                    <p:cond evt="begin" delay="0">
                                      <p:tn val="9"/>
                                    </p:cond>
                                  </p:endCondLst>
                                  <p:childTnLst>
                                    <p:set>
                                      <p:cBhvr>
                                        <p:cTn id="10" dur="1" fill="hold">
                                          <p:stCondLst>
                                            <p:cond delay="499"/>
                                          </p:stCondLst>
                                        </p:cTn>
                                        <p:tgtEl>
                                          <p:spTgt spid="12291">
                                            <p:txEl>
                                              <p:pRg st="0" end="0"/>
                                            </p:txEl>
                                          </p:spTgt>
                                        </p:tgtEl>
                                        <p:attrNameLst>
                                          <p:attrName>style.visibility</p:attrName>
                                        </p:attrNameLst>
                                      </p:cBhvr>
                                      <p:to>
                                        <p:strVal val="visible"/>
                                      </p:to>
                                    </p:set>
                                    <p:anim to="" calcmode="lin" valueType="num">
                                      <p:cBhvr>
                                        <p:cTn id="11" dur="1" fill="hold"/>
                                        <p:tgtEl>
                                          <p:spTgt spid="12291">
                                            <p:txEl>
                                              <p:pRg st="0" end="0"/>
                                            </p:txEl>
                                          </p:spTgt>
                                        </p:tgtEl>
                                        <p:attrNameLst>
                                          <p:attrName/>
                                        </p:attrNameLst>
                                      </p:cBhvr>
                                    </p:anim>
                                  </p:childTnLst>
                                </p:cTn>
                              </p:par>
                            </p:childTnLst>
                          </p:cTn>
                        </p:par>
                      </p:childTnLst>
                    </p:cTn>
                  </p:par>
                  <p:par>
                    <p:cTn id="12" fill="hold">
                      <p:stCondLst>
                        <p:cond delay="indefinite"/>
                      </p:stCondLst>
                      <p:childTnLst>
                        <p:par>
                          <p:cTn id="13" fill="hold">
                            <p:stCondLst>
                              <p:cond delay="0"/>
                            </p:stCondLst>
                            <p:childTnLst>
                              <p:par>
                                <p:cTn id="14" presetID="2" presetClass="entr" presetSubtype="4" accel="50000" decel="50000" fill="hold" grpId="0" nodeType="clickEffect">
                                  <p:stCondLst>
                                    <p:cond delay="0"/>
                                  </p:stCondLst>
                                  <p:childTnLst>
                                    <p:set>
                                      <p:cBhvr>
                                        <p:cTn id="15" dur="1" fill="hold">
                                          <p:stCondLst>
                                            <p:cond delay="0"/>
                                          </p:stCondLst>
                                        </p:cTn>
                                        <p:tgtEl>
                                          <p:spTgt spid="12293">
                                            <p:txEl>
                                              <p:pRg st="0" end="0"/>
                                            </p:txEl>
                                          </p:spTgt>
                                        </p:tgtEl>
                                        <p:attrNameLst>
                                          <p:attrName>style.visibility</p:attrName>
                                        </p:attrNameLst>
                                      </p:cBhvr>
                                      <p:to>
                                        <p:strVal val="visible"/>
                                      </p:to>
                                    </p:set>
                                    <p:anim calcmode="lin" valueType="num">
                                      <p:cBhvr additive="base">
                                        <p:cTn id="16" dur="500" fill="hold"/>
                                        <p:tgtEl>
                                          <p:spTgt spid="12293">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1229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accel="50000" decel="50000" fill="hold" grpId="0" nodeType="clickEffect">
                                  <p:stCondLst>
                                    <p:cond delay="0"/>
                                  </p:stCondLst>
                                  <p:childTnLst>
                                    <p:set>
                                      <p:cBhvr>
                                        <p:cTn id="21" dur="1" fill="hold">
                                          <p:stCondLst>
                                            <p:cond delay="0"/>
                                          </p:stCondLst>
                                        </p:cTn>
                                        <p:tgtEl>
                                          <p:spTgt spid="12293">
                                            <p:txEl>
                                              <p:pRg st="1" end="1"/>
                                            </p:txEl>
                                          </p:spTgt>
                                        </p:tgtEl>
                                        <p:attrNameLst>
                                          <p:attrName>style.visibility</p:attrName>
                                        </p:attrNameLst>
                                      </p:cBhvr>
                                      <p:to>
                                        <p:strVal val="visible"/>
                                      </p:to>
                                    </p:set>
                                    <p:anim calcmode="lin" valueType="num">
                                      <p:cBhvr additive="base">
                                        <p:cTn id="22" dur="500" fill="hold"/>
                                        <p:tgtEl>
                                          <p:spTgt spid="12293">
                                            <p:txEl>
                                              <p:pRg st="1" end="1"/>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1229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accel="50000" decel="50000" fill="hold" grpId="0" nodeType="clickEffect">
                                  <p:stCondLst>
                                    <p:cond delay="0"/>
                                  </p:stCondLst>
                                  <p:childTnLst>
                                    <p:set>
                                      <p:cBhvr>
                                        <p:cTn id="27" dur="1" fill="hold">
                                          <p:stCondLst>
                                            <p:cond delay="0"/>
                                          </p:stCondLst>
                                        </p:cTn>
                                        <p:tgtEl>
                                          <p:spTgt spid="12293">
                                            <p:txEl>
                                              <p:pRg st="2" end="2"/>
                                            </p:txEl>
                                          </p:spTgt>
                                        </p:tgtEl>
                                        <p:attrNameLst>
                                          <p:attrName>style.visibility</p:attrName>
                                        </p:attrNameLst>
                                      </p:cBhvr>
                                      <p:to>
                                        <p:strVal val="visible"/>
                                      </p:to>
                                    </p:set>
                                    <p:anim calcmode="lin" valueType="num">
                                      <p:cBhvr additive="base">
                                        <p:cTn id="28" dur="500" fill="hold"/>
                                        <p:tgtEl>
                                          <p:spTgt spid="12293">
                                            <p:txEl>
                                              <p:pRg st="2" end="2"/>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1229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accel="50000" decel="50000" fill="hold" grpId="0" nodeType="clickEffect">
                                  <p:stCondLst>
                                    <p:cond delay="0"/>
                                  </p:stCondLst>
                                  <p:childTnLst>
                                    <p:set>
                                      <p:cBhvr>
                                        <p:cTn id="33" dur="1" fill="hold">
                                          <p:stCondLst>
                                            <p:cond delay="0"/>
                                          </p:stCondLst>
                                        </p:cTn>
                                        <p:tgtEl>
                                          <p:spTgt spid="12293">
                                            <p:txEl>
                                              <p:pRg st="3" end="3"/>
                                            </p:txEl>
                                          </p:spTgt>
                                        </p:tgtEl>
                                        <p:attrNameLst>
                                          <p:attrName>style.visibility</p:attrName>
                                        </p:attrNameLst>
                                      </p:cBhvr>
                                      <p:to>
                                        <p:strVal val="visible"/>
                                      </p:to>
                                    </p:set>
                                    <p:anim calcmode="lin" valueType="num">
                                      <p:cBhvr additive="base">
                                        <p:cTn id="34" dur="500" fill="hold"/>
                                        <p:tgtEl>
                                          <p:spTgt spid="12293">
                                            <p:txEl>
                                              <p:pRg st="3" end="3"/>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1229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accel="50000" decel="50000" fill="hold" grpId="0" nodeType="clickEffect">
                                  <p:stCondLst>
                                    <p:cond delay="0"/>
                                  </p:stCondLst>
                                  <p:childTnLst>
                                    <p:set>
                                      <p:cBhvr>
                                        <p:cTn id="39" dur="1" fill="hold">
                                          <p:stCondLst>
                                            <p:cond delay="0"/>
                                          </p:stCondLst>
                                        </p:cTn>
                                        <p:tgtEl>
                                          <p:spTgt spid="12293">
                                            <p:txEl>
                                              <p:pRg st="4" end="4"/>
                                            </p:txEl>
                                          </p:spTgt>
                                        </p:tgtEl>
                                        <p:attrNameLst>
                                          <p:attrName>style.visibility</p:attrName>
                                        </p:attrNameLst>
                                      </p:cBhvr>
                                      <p:to>
                                        <p:strVal val="visible"/>
                                      </p:to>
                                    </p:set>
                                    <p:anim calcmode="lin" valueType="num">
                                      <p:cBhvr additive="base">
                                        <p:cTn id="40" dur="500" fill="hold"/>
                                        <p:tgtEl>
                                          <p:spTgt spid="12293">
                                            <p:txEl>
                                              <p:pRg st="4" end="4"/>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1229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4" accel="50000" decel="50000" fill="hold" grpId="0" nodeType="clickEffect">
                                  <p:stCondLst>
                                    <p:cond delay="0"/>
                                  </p:stCondLst>
                                  <p:childTnLst>
                                    <p:set>
                                      <p:cBhvr>
                                        <p:cTn id="45" dur="1" fill="hold">
                                          <p:stCondLst>
                                            <p:cond delay="0"/>
                                          </p:stCondLst>
                                        </p:cTn>
                                        <p:tgtEl>
                                          <p:spTgt spid="12293">
                                            <p:txEl>
                                              <p:pRg st="5" end="5"/>
                                            </p:txEl>
                                          </p:spTgt>
                                        </p:tgtEl>
                                        <p:attrNameLst>
                                          <p:attrName>style.visibility</p:attrName>
                                        </p:attrNameLst>
                                      </p:cBhvr>
                                      <p:to>
                                        <p:strVal val="visible"/>
                                      </p:to>
                                    </p:set>
                                    <p:anim calcmode="lin" valueType="num">
                                      <p:cBhvr additive="base">
                                        <p:cTn id="46" dur="500" fill="hold"/>
                                        <p:tgtEl>
                                          <p:spTgt spid="12293">
                                            <p:txEl>
                                              <p:pRg st="5" end="5"/>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1229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4" accel="50000" decel="50000" fill="hold" grpId="0" nodeType="clickEffect">
                                  <p:stCondLst>
                                    <p:cond delay="0"/>
                                  </p:stCondLst>
                                  <p:childTnLst>
                                    <p:set>
                                      <p:cBhvr>
                                        <p:cTn id="51" dur="1" fill="hold">
                                          <p:stCondLst>
                                            <p:cond delay="0"/>
                                          </p:stCondLst>
                                        </p:cTn>
                                        <p:tgtEl>
                                          <p:spTgt spid="12293">
                                            <p:txEl>
                                              <p:pRg st="6" end="6"/>
                                            </p:txEl>
                                          </p:spTgt>
                                        </p:tgtEl>
                                        <p:attrNameLst>
                                          <p:attrName>style.visibility</p:attrName>
                                        </p:attrNameLst>
                                      </p:cBhvr>
                                      <p:to>
                                        <p:strVal val="visible"/>
                                      </p:to>
                                    </p:set>
                                    <p:anim calcmode="lin" valueType="num">
                                      <p:cBhvr additive="base">
                                        <p:cTn id="52" dur="500" fill="hold"/>
                                        <p:tgtEl>
                                          <p:spTgt spid="12293">
                                            <p:txEl>
                                              <p:pRg st="6" end="6"/>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1229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4" accel="50000" decel="50000" fill="hold" grpId="0" nodeType="clickEffect">
                                  <p:stCondLst>
                                    <p:cond delay="0"/>
                                  </p:stCondLst>
                                  <p:childTnLst>
                                    <p:set>
                                      <p:cBhvr>
                                        <p:cTn id="57" dur="1" fill="hold">
                                          <p:stCondLst>
                                            <p:cond delay="0"/>
                                          </p:stCondLst>
                                        </p:cTn>
                                        <p:tgtEl>
                                          <p:spTgt spid="12293">
                                            <p:txEl>
                                              <p:pRg st="7" end="7"/>
                                            </p:txEl>
                                          </p:spTgt>
                                        </p:tgtEl>
                                        <p:attrNameLst>
                                          <p:attrName>style.visibility</p:attrName>
                                        </p:attrNameLst>
                                      </p:cBhvr>
                                      <p:to>
                                        <p:strVal val="visible"/>
                                      </p:to>
                                    </p:set>
                                    <p:anim calcmode="lin" valueType="num">
                                      <p:cBhvr additive="base">
                                        <p:cTn id="58" dur="500" fill="hold"/>
                                        <p:tgtEl>
                                          <p:spTgt spid="12293">
                                            <p:txEl>
                                              <p:pRg st="7" end="7"/>
                                            </p:txEl>
                                          </p:spTgt>
                                        </p:tgtEl>
                                        <p:attrNameLst>
                                          <p:attrName>ppt_x</p:attrName>
                                        </p:attrNameLst>
                                      </p:cBhvr>
                                      <p:tavLst>
                                        <p:tav tm="0">
                                          <p:val>
                                            <p:strVal val="#ppt_x"/>
                                          </p:val>
                                        </p:tav>
                                        <p:tav tm="100000">
                                          <p:val>
                                            <p:strVal val="#ppt_x"/>
                                          </p:val>
                                        </p:tav>
                                      </p:tavLst>
                                    </p:anim>
                                    <p:anim calcmode="lin" valueType="num">
                                      <p:cBhvr additive="base">
                                        <p:cTn id="59" dur="500" fill="hold"/>
                                        <p:tgtEl>
                                          <p:spTgt spid="1229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2" presetClass="entr" presetSubtype="4" accel="50000" decel="50000" fill="hold" grpId="0" nodeType="clickEffect">
                                  <p:stCondLst>
                                    <p:cond delay="0"/>
                                  </p:stCondLst>
                                  <p:childTnLst>
                                    <p:set>
                                      <p:cBhvr>
                                        <p:cTn id="63" dur="1" fill="hold">
                                          <p:stCondLst>
                                            <p:cond delay="0"/>
                                          </p:stCondLst>
                                        </p:cTn>
                                        <p:tgtEl>
                                          <p:spTgt spid="12293">
                                            <p:txEl>
                                              <p:pRg st="8" end="8"/>
                                            </p:txEl>
                                          </p:spTgt>
                                        </p:tgtEl>
                                        <p:attrNameLst>
                                          <p:attrName>style.visibility</p:attrName>
                                        </p:attrNameLst>
                                      </p:cBhvr>
                                      <p:to>
                                        <p:strVal val="visible"/>
                                      </p:to>
                                    </p:set>
                                    <p:anim calcmode="lin" valueType="num">
                                      <p:cBhvr additive="base">
                                        <p:cTn id="64" dur="500" fill="hold"/>
                                        <p:tgtEl>
                                          <p:spTgt spid="12293">
                                            <p:txEl>
                                              <p:pRg st="8" end="8"/>
                                            </p:txEl>
                                          </p:spTgt>
                                        </p:tgtEl>
                                        <p:attrNameLst>
                                          <p:attrName>ppt_x</p:attrName>
                                        </p:attrNameLst>
                                      </p:cBhvr>
                                      <p:tavLst>
                                        <p:tav tm="0">
                                          <p:val>
                                            <p:strVal val="#ppt_x"/>
                                          </p:val>
                                        </p:tav>
                                        <p:tav tm="100000">
                                          <p:val>
                                            <p:strVal val="#ppt_x"/>
                                          </p:val>
                                        </p:tav>
                                      </p:tavLst>
                                    </p:anim>
                                    <p:anim calcmode="lin" valueType="num">
                                      <p:cBhvr additive="base">
                                        <p:cTn id="65" dur="500" fill="hold"/>
                                        <p:tgtEl>
                                          <p:spTgt spid="1229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autoUpdateAnimBg="0"/>
      <p:bldP spid="12291" grpId="0" build="p" autoUpdateAnimBg="0" advAuto="1000"/>
      <p:bldP spid="12293" grpId="0"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152400" y="266700"/>
            <a:ext cx="8763000" cy="1104900"/>
          </a:xfrm>
          <a:prstGeom prst="rect">
            <a:avLst/>
          </a:prstGeom>
          <a:noFill/>
          <a:ln w="9525">
            <a:noFill/>
            <a:miter lim="800000"/>
            <a:headEnd/>
            <a:tailEnd/>
          </a:ln>
          <a:effectLst/>
        </p:spPr>
        <p:txBody>
          <a:bodyPr lIns="92075" tIns="46038" rIns="92075" bIns="46038" anchor="b">
            <a:prstTxWarp prst="textNoShape">
              <a:avLst/>
            </a:prstTxWarp>
          </a:bodyPr>
          <a:lstStyle/>
          <a:p>
            <a:pPr algn="ctr">
              <a:defRPr/>
            </a:pPr>
            <a:endParaRPr lang="en-US" sz="4000" b="1">
              <a:solidFill>
                <a:schemeClr val="tx2"/>
              </a:solidFill>
              <a:effectLst>
                <a:outerShdw blurRad="38100" dist="38100" dir="2700000" algn="tl">
                  <a:srgbClr val="DDDDDD"/>
                </a:outerShdw>
              </a:effectLst>
              <a:latin typeface="Tahoma" pitchFamily="-109" charset="0"/>
            </a:endParaRPr>
          </a:p>
        </p:txBody>
      </p:sp>
      <p:sp>
        <p:nvSpPr>
          <p:cNvPr id="79875" name="Rectangle 3"/>
          <p:cNvSpPr>
            <a:spLocks noChangeArrowheads="1"/>
          </p:cNvSpPr>
          <p:nvPr/>
        </p:nvSpPr>
        <p:spPr bwMode="auto">
          <a:xfrm>
            <a:off x="304800" y="1447800"/>
            <a:ext cx="8686800" cy="4800600"/>
          </a:xfrm>
          <a:prstGeom prst="rect">
            <a:avLst/>
          </a:prstGeom>
          <a:noFill/>
          <a:ln w="9525">
            <a:noFill/>
            <a:miter lim="800000"/>
            <a:headEnd/>
            <a:tailEnd/>
          </a:ln>
        </p:spPr>
        <p:txBody>
          <a:bodyPr lIns="92075" tIns="46038" rIns="92075" bIns="46038">
            <a:prstTxWarp prst="textNoShape">
              <a:avLst/>
            </a:prstTxWarp>
          </a:bodyPr>
          <a:lstStyle/>
          <a:p>
            <a:pPr marL="342900" indent="-342900">
              <a:spcBef>
                <a:spcPct val="20000"/>
              </a:spcBef>
              <a:buFontTx/>
              <a:buChar char="•"/>
            </a:pPr>
            <a:endParaRPr lang="en-US" sz="3600" b="1"/>
          </a:p>
        </p:txBody>
      </p:sp>
      <p:sp>
        <p:nvSpPr>
          <p:cNvPr id="79876" name="Rectangle 4"/>
          <p:cNvSpPr>
            <a:spLocks noGrp="1" noChangeArrowheads="1"/>
          </p:cNvSpPr>
          <p:nvPr>
            <p:ph type="title"/>
          </p:nvPr>
        </p:nvSpPr>
        <p:spPr>
          <a:xfrm>
            <a:off x="740735" y="304800"/>
            <a:ext cx="8153400" cy="1143000"/>
          </a:xfrm>
        </p:spPr>
        <p:txBody>
          <a:bodyPr>
            <a:normAutofit fontScale="90000"/>
          </a:bodyPr>
          <a:lstStyle/>
          <a:p>
            <a:r>
              <a:rPr lang="en-US" sz="2900" dirty="0">
                <a:latin typeface="Arial" pitchFamily="-110" charset="0"/>
              </a:rPr>
              <a:t>Activity: </a:t>
            </a:r>
            <a:r>
              <a:rPr lang="en-US" sz="2900" dirty="0" smtClean="0">
                <a:latin typeface="Arial" pitchFamily="-110" charset="0"/>
              </a:rPr>
              <a:t>Develop a Lesson Plan </a:t>
            </a:r>
            <a:r>
              <a:rPr lang="en-US" sz="2900" dirty="0">
                <a:latin typeface="Arial" pitchFamily="-110" charset="0"/>
              </a:rPr>
              <a:t>for</a:t>
            </a:r>
            <a:r>
              <a:rPr lang="en-US" sz="2900" dirty="0" smtClean="0">
                <a:latin typeface="Arial" pitchFamily="-110" charset="0"/>
              </a:rPr>
              <a:t> your Expectations </a:t>
            </a:r>
            <a:br>
              <a:rPr lang="en-US" sz="2900" dirty="0" smtClean="0">
                <a:latin typeface="Arial" pitchFamily="-110" charset="0"/>
              </a:rPr>
            </a:br>
            <a:endParaRPr lang="en-US" sz="2200" dirty="0">
              <a:latin typeface="Arial" pitchFamily="-110" charset="0"/>
            </a:endParaRPr>
          </a:p>
        </p:txBody>
      </p:sp>
      <p:sp>
        <p:nvSpPr>
          <p:cNvPr id="81925" name="Rectangle 5"/>
          <p:cNvSpPr>
            <a:spLocks noGrp="1" noChangeArrowheads="1"/>
          </p:cNvSpPr>
          <p:nvPr>
            <p:ph sz="quarter" idx="1"/>
          </p:nvPr>
        </p:nvSpPr>
        <p:spPr>
          <a:xfrm>
            <a:off x="1219200" y="1828800"/>
            <a:ext cx="7696200" cy="5029200"/>
          </a:xfrm>
        </p:spPr>
        <p:txBody>
          <a:bodyPr>
            <a:normAutofit/>
          </a:bodyPr>
          <a:lstStyle/>
          <a:p>
            <a:r>
              <a:rPr lang="en-US" sz="2800" dirty="0" smtClean="0"/>
              <a:t>Review </a:t>
            </a:r>
            <a:r>
              <a:rPr lang="en-US" sz="2800" dirty="0"/>
              <a:t>lesson plan </a:t>
            </a:r>
            <a:r>
              <a:rPr lang="en-US" sz="2800" dirty="0" smtClean="0"/>
              <a:t>example </a:t>
            </a:r>
            <a:endParaRPr lang="en-US" sz="2800" dirty="0"/>
          </a:p>
          <a:p>
            <a:r>
              <a:rPr lang="en-US" sz="2800" dirty="0"/>
              <a:t>Develop</a:t>
            </a:r>
            <a:r>
              <a:rPr lang="en-US" sz="2800" dirty="0" smtClean="0"/>
              <a:t> a lesson plan </a:t>
            </a:r>
            <a:r>
              <a:rPr lang="en-US" sz="2800" dirty="0"/>
              <a:t>for teaching expectations. Get into</a:t>
            </a:r>
            <a:r>
              <a:rPr lang="en-US" sz="2800" dirty="0" smtClean="0"/>
              <a:t> groups </a:t>
            </a:r>
            <a:r>
              <a:rPr lang="en-US" sz="2800" dirty="0"/>
              <a:t>of 2 or </a:t>
            </a:r>
            <a:r>
              <a:rPr lang="en-US" sz="2800" dirty="0" smtClean="0"/>
              <a:t>3</a:t>
            </a:r>
          </a:p>
          <a:p>
            <a:pPr lvl="1"/>
            <a:r>
              <a:rPr lang="en-US" sz="2600" dirty="0" smtClean="0"/>
              <a:t>What level of detail is needed to ensure that all staff deliver effective lessons? </a:t>
            </a:r>
          </a:p>
          <a:p>
            <a:r>
              <a:rPr lang="en-US" sz="2800" dirty="0"/>
              <a:t>You are encouraged to borrow freely from examples and each other. It is always “ A work in progress!”</a:t>
            </a:r>
          </a:p>
          <a:p>
            <a:endParaRPr lang="en-US" sz="2800" dirty="0"/>
          </a:p>
        </p:txBody>
      </p:sp>
    </p:spTree>
    <p:extLst>
      <p:ext uri="{BB962C8B-B14F-4D97-AF65-F5344CB8AC3E}">
        <p14:creationId xmlns:p14="http://schemas.microsoft.com/office/powerpoint/2010/main" val="1298626575"/>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81925">
                                            <p:txEl>
                                              <p:pRg st="0" end="0"/>
                                            </p:txEl>
                                          </p:spTgt>
                                        </p:tgtEl>
                                        <p:attrNameLst>
                                          <p:attrName>style.visibility</p:attrName>
                                        </p:attrNameLst>
                                      </p:cBhvr>
                                      <p:to>
                                        <p:strVal val="visible"/>
                                      </p:to>
                                    </p:set>
                                    <p:animEffect transition="in" filter="slide(fromBottom)">
                                      <p:cBhvr>
                                        <p:cTn id="7" dur="500"/>
                                        <p:tgtEl>
                                          <p:spTgt spid="8192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81925">
                                            <p:txEl>
                                              <p:pRg st="1" end="1"/>
                                            </p:txEl>
                                          </p:spTgt>
                                        </p:tgtEl>
                                        <p:attrNameLst>
                                          <p:attrName>style.visibility</p:attrName>
                                        </p:attrNameLst>
                                      </p:cBhvr>
                                      <p:to>
                                        <p:strVal val="visible"/>
                                      </p:to>
                                    </p:set>
                                    <p:animEffect transition="in" filter="slide(fromBottom)">
                                      <p:cBhvr>
                                        <p:cTn id="12" dur="500"/>
                                        <p:tgtEl>
                                          <p:spTgt spid="81925">
                                            <p:txEl>
                                              <p:pRg st="1" end="1"/>
                                            </p:txEl>
                                          </p:spTgt>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81925">
                                            <p:txEl>
                                              <p:pRg st="2" end="2"/>
                                            </p:txEl>
                                          </p:spTgt>
                                        </p:tgtEl>
                                        <p:attrNameLst>
                                          <p:attrName>style.visibility</p:attrName>
                                        </p:attrNameLst>
                                      </p:cBhvr>
                                      <p:to>
                                        <p:strVal val="visible"/>
                                      </p:to>
                                    </p:set>
                                    <p:animEffect transition="in" filter="slide(fromBottom)">
                                      <p:cBhvr>
                                        <p:cTn id="15" dur="500"/>
                                        <p:tgtEl>
                                          <p:spTgt spid="81925">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grpId="0" nodeType="clickEffect">
                                  <p:stCondLst>
                                    <p:cond delay="0"/>
                                  </p:stCondLst>
                                  <p:childTnLst>
                                    <p:set>
                                      <p:cBhvr>
                                        <p:cTn id="19" dur="1" fill="hold">
                                          <p:stCondLst>
                                            <p:cond delay="0"/>
                                          </p:stCondLst>
                                        </p:cTn>
                                        <p:tgtEl>
                                          <p:spTgt spid="81925">
                                            <p:txEl>
                                              <p:pRg st="3" end="3"/>
                                            </p:txEl>
                                          </p:spTgt>
                                        </p:tgtEl>
                                        <p:attrNameLst>
                                          <p:attrName>style.visibility</p:attrName>
                                        </p:attrNameLst>
                                      </p:cBhvr>
                                      <p:to>
                                        <p:strVal val="visible"/>
                                      </p:to>
                                    </p:set>
                                    <p:animEffect transition="in" filter="slide(fromBottom)">
                                      <p:cBhvr>
                                        <p:cTn id="20" dur="500"/>
                                        <p:tgtEl>
                                          <p:spTgt spid="8192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5" grpId="0"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1922" name="Object 2"/>
          <p:cNvGraphicFramePr>
            <a:graphicFrameLocks noChangeAspect="1"/>
          </p:cNvGraphicFramePr>
          <p:nvPr/>
        </p:nvGraphicFramePr>
        <p:xfrm>
          <a:off x="515937" y="677141"/>
          <a:ext cx="8099317" cy="6028459"/>
        </p:xfrm>
        <a:graphic>
          <a:graphicData uri="http://schemas.openxmlformats.org/presentationml/2006/ole">
            <mc:AlternateContent xmlns:mc="http://schemas.openxmlformats.org/markup-compatibility/2006">
              <mc:Choice xmlns:v="urn:schemas-microsoft-com:vml" Requires="v">
                <p:oleObj spid="_x0000_s2125" name="Document" r:id="rId5" imgW="8648700" imgH="5803900" progId="Word.Document.8">
                  <p:embed/>
                </p:oleObj>
              </mc:Choice>
              <mc:Fallback>
                <p:oleObj name="Document" r:id="rId5" imgW="8648700" imgH="5803900"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5937" y="677141"/>
                        <a:ext cx="8099317" cy="60284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155008889"/>
      </p:ext>
    </p:extLst>
  </p:cSld>
  <p:clrMapOvr>
    <a:masterClrMapping/>
  </p:clrMapOvr>
  <p:transition spd="slow">
    <p:wipe dir="d"/>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3970" name="Object 2"/>
          <p:cNvGraphicFramePr>
            <a:graphicFrameLocks noChangeAspect="1"/>
          </p:cNvGraphicFramePr>
          <p:nvPr/>
        </p:nvGraphicFramePr>
        <p:xfrm>
          <a:off x="914400" y="1031875"/>
          <a:ext cx="7315200" cy="6054725"/>
        </p:xfrm>
        <a:graphic>
          <a:graphicData uri="http://schemas.openxmlformats.org/presentationml/2006/ole">
            <mc:AlternateContent xmlns:mc="http://schemas.openxmlformats.org/markup-compatibility/2006">
              <mc:Choice xmlns:v="urn:schemas-microsoft-com:vml" Requires="v">
                <p:oleObj spid="_x0000_s3149" name="Document" r:id="rId5" imgW="6858000" imgH="5676900" progId="Word.Document.8">
                  <p:embed/>
                </p:oleObj>
              </mc:Choice>
              <mc:Fallback>
                <p:oleObj name="Document" r:id="rId5" imgW="6858000" imgH="5676900"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14400" y="1031875"/>
                        <a:ext cx="7315200" cy="605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025088710"/>
      </p:ext>
    </p:extLst>
  </p:cSld>
  <p:clrMapOvr>
    <a:masterClrMapping/>
  </p:clrMapOvr>
  <p:transition spd="slow">
    <p:wipe dir="d"/>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546" name="Rectangle 2"/>
          <p:cNvSpPr>
            <a:spLocks noGrp="1" noChangeArrowheads="1"/>
          </p:cNvSpPr>
          <p:nvPr>
            <p:ph type="title"/>
            <p:custDataLst>
              <p:tags r:id="rId2"/>
            </p:custDataLst>
          </p:nvPr>
        </p:nvSpPr>
        <p:spPr>
          <a:xfrm>
            <a:off x="3581400" y="3047999"/>
            <a:ext cx="5394960" cy="1463040"/>
          </a:xfrm>
        </p:spPr>
        <p:txBody>
          <a:bodyPr>
            <a:normAutofit/>
          </a:bodyPr>
          <a:lstStyle/>
          <a:p>
            <a:pPr>
              <a:defRPr/>
            </a:pPr>
            <a:r>
              <a:rPr lang="en-US" dirty="0"/>
              <a:t>S</a:t>
            </a:r>
            <a:r>
              <a:rPr lang="en-US" dirty="0" smtClean="0"/>
              <a:t>ummary and discussion</a:t>
            </a:r>
          </a:p>
        </p:txBody>
      </p:sp>
    </p:spTree>
    <p:custDataLst>
      <p:tags r:id="rId1"/>
    </p:custDataLst>
  </p:cSld>
  <p:clrMapOvr>
    <a:masterClrMapping/>
  </p:clrMapOvr>
  <p:transition>
    <p:fad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a:spLocks noGrp="1"/>
          </p:cNvSpPr>
          <p:nvPr>
            <p:ph type="title"/>
          </p:nvPr>
        </p:nvSpPr>
        <p:spPr>
          <a:xfrm>
            <a:off x="609600" y="377825"/>
            <a:ext cx="8229600" cy="1143000"/>
          </a:xfrm>
        </p:spPr>
        <p:txBody>
          <a:bodyPr>
            <a:normAutofit/>
          </a:bodyPr>
          <a:lstStyle/>
          <a:p>
            <a:pPr eaLnBrk="1" hangingPunct="1"/>
            <a:r>
              <a:rPr lang="en-US" sz="3200" dirty="0">
                <a:latin typeface="+mn-lt"/>
                <a:ea typeface="ＭＳ Ｐゴシック" charset="0"/>
                <a:cs typeface="ＭＳ Ｐゴシック" charset="0"/>
              </a:rPr>
              <a:t>Leadership Team Action </a:t>
            </a:r>
            <a:r>
              <a:rPr lang="en-US" sz="3200" dirty="0" smtClean="0">
                <a:latin typeface="+mn-lt"/>
                <a:ea typeface="ＭＳ Ｐゴシック" charset="0"/>
                <a:cs typeface="ＭＳ Ｐゴシック" charset="0"/>
              </a:rPr>
              <a:t>Planning </a:t>
            </a:r>
            <a:br>
              <a:rPr lang="en-US" sz="3200" dirty="0" smtClean="0">
                <a:latin typeface="+mn-lt"/>
                <a:ea typeface="ＭＳ Ｐゴシック" charset="0"/>
                <a:cs typeface="ＭＳ Ｐゴシック" charset="0"/>
              </a:rPr>
            </a:br>
            <a:r>
              <a:rPr lang="en-US" sz="3200" dirty="0" smtClean="0">
                <a:latin typeface="+mn-lt"/>
                <a:ea typeface="ＭＳ Ｐゴシック" charset="0"/>
                <a:cs typeface="ＭＳ Ｐゴシック" charset="0"/>
              </a:rPr>
              <a:t>Worksheets: </a:t>
            </a:r>
            <a:r>
              <a:rPr lang="en-US" sz="3200" dirty="0" smtClean="0">
                <a:solidFill>
                  <a:srgbClr val="FF0000"/>
                </a:solidFill>
                <a:latin typeface="+mn-lt"/>
                <a:ea typeface="ＭＳ Ｐゴシック" charset="0"/>
                <a:cs typeface="ＭＳ Ｐゴシック" charset="0"/>
              </a:rPr>
              <a:t>Steps</a:t>
            </a:r>
            <a:endParaRPr lang="en-US" sz="3200" dirty="0">
              <a:solidFill>
                <a:srgbClr val="FF0000"/>
              </a:solidFill>
              <a:latin typeface="+mn-lt"/>
              <a:ea typeface="ＭＳ Ｐゴシック" charset="0"/>
              <a:cs typeface="ＭＳ Ｐゴシック" charset="0"/>
            </a:endParaRPr>
          </a:p>
        </p:txBody>
      </p:sp>
      <p:grpSp>
        <p:nvGrpSpPr>
          <p:cNvPr id="9" name="Group 8"/>
          <p:cNvGrpSpPr/>
          <p:nvPr/>
        </p:nvGrpSpPr>
        <p:grpSpPr>
          <a:xfrm>
            <a:off x="685800" y="1916832"/>
            <a:ext cx="8229600" cy="4608512"/>
            <a:chOff x="251519" y="2553328"/>
            <a:chExt cx="8667055" cy="3736130"/>
          </a:xfrm>
        </p:grpSpPr>
        <p:sp>
          <p:nvSpPr>
            <p:cNvPr id="10" name="Freeform 9"/>
            <p:cNvSpPr/>
            <p:nvPr/>
          </p:nvSpPr>
          <p:spPr>
            <a:xfrm>
              <a:off x="251519" y="2553328"/>
              <a:ext cx="8667055" cy="821882"/>
            </a:xfrm>
            <a:custGeom>
              <a:avLst/>
              <a:gdLst>
                <a:gd name="connsiteX0" fmla="*/ 0 w 8667055"/>
                <a:gd name="connsiteY0" fmla="*/ 0 h 821882"/>
                <a:gd name="connsiteX1" fmla="*/ 8667055 w 8667055"/>
                <a:gd name="connsiteY1" fmla="*/ 0 h 821882"/>
                <a:gd name="connsiteX2" fmla="*/ 8667055 w 8667055"/>
                <a:gd name="connsiteY2" fmla="*/ 821882 h 821882"/>
                <a:gd name="connsiteX3" fmla="*/ 0 w 8667055"/>
                <a:gd name="connsiteY3" fmla="*/ 821882 h 821882"/>
                <a:gd name="connsiteX4" fmla="*/ 0 w 8667055"/>
                <a:gd name="connsiteY4" fmla="*/ 0 h 8218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7055" h="821882">
                  <a:moveTo>
                    <a:pt x="0" y="0"/>
                  </a:moveTo>
                  <a:lnTo>
                    <a:pt x="8667055" y="0"/>
                  </a:lnTo>
                  <a:lnTo>
                    <a:pt x="8667055" y="821882"/>
                  </a:lnTo>
                  <a:lnTo>
                    <a:pt x="0" y="821882"/>
                  </a:lnTo>
                  <a:lnTo>
                    <a:pt x="0" y="0"/>
                  </a:lnTo>
                  <a:close/>
                </a:path>
              </a:pathLst>
            </a:custGeom>
            <a:scene3d>
              <a:camera prst="orthographicFront">
                <a:rot lat="0" lon="0" rev="0"/>
              </a:camera>
              <a:lightRig rig="contrasting" dir="t">
                <a:rot lat="0" lon="0" rev="1200000"/>
              </a:lightRig>
            </a:scene3d>
            <a:sp3d z="300000" contourW="19050" prstMaterial="metal">
              <a:bevelT w="88900" h="203200"/>
              <a:bevelB w="165100" h="254000"/>
            </a:sp3d>
          </p:spPr>
          <p:style>
            <a:lnRef idx="0">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74320" tIns="182880" rIns="274320" bIns="170688" numCol="1" spcCol="1270" anchor="t" anchorCtr="0">
              <a:noAutofit/>
            </a:bodyPr>
            <a:lstStyle/>
            <a:p>
              <a:pPr marL="0" lvl="1" algn="l" defTabSz="1066800">
                <a:lnSpc>
                  <a:spcPct val="90000"/>
                </a:lnSpc>
                <a:spcBef>
                  <a:spcPct val="0"/>
                </a:spcBef>
                <a:spcAft>
                  <a:spcPts val="0"/>
                </a:spcAft>
              </a:pPr>
              <a:r>
                <a:rPr lang="en-US" sz="2600" kern="1200" dirty="0" smtClean="0">
                  <a:solidFill>
                    <a:srgbClr val="FF0000"/>
                  </a:solidFill>
                </a:rPr>
                <a:t>Self-Assessment: </a:t>
              </a:r>
              <a:r>
                <a:rPr lang="en-US" sz="2600" i="1" kern="1200" dirty="0" smtClean="0"/>
                <a:t>Accomplishments &amp; Priorities</a:t>
              </a:r>
              <a:endParaRPr lang="en-US" sz="2600" i="1" kern="1200" dirty="0"/>
            </a:p>
          </p:txBody>
        </p:sp>
        <p:sp>
          <p:nvSpPr>
            <p:cNvPr id="11" name="Freeform 10"/>
            <p:cNvSpPr/>
            <p:nvPr/>
          </p:nvSpPr>
          <p:spPr>
            <a:xfrm>
              <a:off x="2843808" y="3114106"/>
              <a:ext cx="5708721" cy="462837"/>
            </a:xfrm>
            <a:custGeom>
              <a:avLst/>
              <a:gdLst>
                <a:gd name="connsiteX0" fmla="*/ 0 w 5387016"/>
                <a:gd name="connsiteY0" fmla="*/ 93482 h 560880"/>
                <a:gd name="connsiteX1" fmla="*/ 93482 w 5387016"/>
                <a:gd name="connsiteY1" fmla="*/ 0 h 560880"/>
                <a:gd name="connsiteX2" fmla="*/ 5293534 w 5387016"/>
                <a:gd name="connsiteY2" fmla="*/ 0 h 560880"/>
                <a:gd name="connsiteX3" fmla="*/ 5387016 w 5387016"/>
                <a:gd name="connsiteY3" fmla="*/ 93482 h 560880"/>
                <a:gd name="connsiteX4" fmla="*/ 5387016 w 5387016"/>
                <a:gd name="connsiteY4" fmla="*/ 467398 h 560880"/>
                <a:gd name="connsiteX5" fmla="*/ 5293534 w 5387016"/>
                <a:gd name="connsiteY5" fmla="*/ 560880 h 560880"/>
                <a:gd name="connsiteX6" fmla="*/ 93482 w 5387016"/>
                <a:gd name="connsiteY6" fmla="*/ 560880 h 560880"/>
                <a:gd name="connsiteX7" fmla="*/ 0 w 5387016"/>
                <a:gd name="connsiteY7" fmla="*/ 467398 h 560880"/>
                <a:gd name="connsiteX8" fmla="*/ 0 w 5387016"/>
                <a:gd name="connsiteY8" fmla="*/ 93482 h 560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87016" h="560880">
                  <a:moveTo>
                    <a:pt x="0" y="93482"/>
                  </a:moveTo>
                  <a:cubicBezTo>
                    <a:pt x="0" y="41853"/>
                    <a:pt x="41853" y="0"/>
                    <a:pt x="93482" y="0"/>
                  </a:cubicBezTo>
                  <a:lnTo>
                    <a:pt x="5293534" y="0"/>
                  </a:lnTo>
                  <a:cubicBezTo>
                    <a:pt x="5345163" y="0"/>
                    <a:pt x="5387016" y="41853"/>
                    <a:pt x="5387016" y="93482"/>
                  </a:cubicBezTo>
                  <a:lnTo>
                    <a:pt x="5387016" y="467398"/>
                  </a:lnTo>
                  <a:cubicBezTo>
                    <a:pt x="5387016" y="519027"/>
                    <a:pt x="5345163" y="560880"/>
                    <a:pt x="5293534" y="560880"/>
                  </a:cubicBezTo>
                  <a:lnTo>
                    <a:pt x="93482" y="560880"/>
                  </a:lnTo>
                  <a:cubicBezTo>
                    <a:pt x="41853" y="560880"/>
                    <a:pt x="0" y="519027"/>
                    <a:pt x="0" y="467398"/>
                  </a:cubicBezTo>
                  <a:lnTo>
                    <a:pt x="0" y="93482"/>
                  </a:lnTo>
                  <a:close/>
                </a:path>
              </a:pathLst>
            </a:custGeom>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hemeClr val="accent2">
                <a:hueOff val="0"/>
                <a:satOff val="0"/>
                <a:lumOff val="0"/>
                <a:alphaOff val="0"/>
              </a:schemeClr>
            </a:fillRef>
            <a:effectRef idx="2">
              <a:schemeClr val="accent2">
                <a:hueOff val="0"/>
                <a:satOff val="0"/>
                <a:lumOff val="0"/>
                <a:alphaOff val="0"/>
              </a:schemeClr>
            </a:effectRef>
            <a:fontRef idx="minor">
              <a:schemeClr val="lt1"/>
            </a:fontRef>
          </p:style>
          <p:txBody>
            <a:bodyPr spcFirstLastPara="0" vert="horz" wrap="square" lIns="256696" tIns="27380" rIns="256696" bIns="27380" numCol="1" spcCol="1270" anchor="ctr" anchorCtr="0">
              <a:noAutofit/>
            </a:bodyPr>
            <a:lstStyle/>
            <a:p>
              <a:pPr lvl="0" algn="l" defTabSz="711200">
                <a:lnSpc>
                  <a:spcPct val="90000"/>
                </a:lnSpc>
                <a:spcBef>
                  <a:spcPct val="0"/>
                </a:spcBef>
                <a:spcAft>
                  <a:spcPct val="35000"/>
                </a:spcAft>
              </a:pPr>
              <a:r>
                <a:rPr lang="en-US" kern="1200" dirty="0" smtClean="0"/>
                <a:t>Leadership Team Action Planning Worksheet</a:t>
              </a:r>
              <a:endParaRPr lang="en-US" kern="1200" dirty="0"/>
            </a:p>
          </p:txBody>
        </p:sp>
        <p:sp>
          <p:nvSpPr>
            <p:cNvPr id="12" name="Freeform 11"/>
            <p:cNvSpPr/>
            <p:nvPr/>
          </p:nvSpPr>
          <p:spPr>
            <a:xfrm>
              <a:off x="251519" y="3765133"/>
              <a:ext cx="8667055" cy="906959"/>
            </a:xfrm>
            <a:custGeom>
              <a:avLst/>
              <a:gdLst>
                <a:gd name="connsiteX0" fmla="*/ 0 w 8667055"/>
                <a:gd name="connsiteY0" fmla="*/ 0 h 906959"/>
                <a:gd name="connsiteX1" fmla="*/ 8667055 w 8667055"/>
                <a:gd name="connsiteY1" fmla="*/ 0 h 906959"/>
                <a:gd name="connsiteX2" fmla="*/ 8667055 w 8667055"/>
                <a:gd name="connsiteY2" fmla="*/ 906959 h 906959"/>
                <a:gd name="connsiteX3" fmla="*/ 0 w 8667055"/>
                <a:gd name="connsiteY3" fmla="*/ 906959 h 906959"/>
                <a:gd name="connsiteX4" fmla="*/ 0 w 8667055"/>
                <a:gd name="connsiteY4" fmla="*/ 0 h 9069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7055" h="906959">
                  <a:moveTo>
                    <a:pt x="0" y="0"/>
                  </a:moveTo>
                  <a:lnTo>
                    <a:pt x="8667055" y="0"/>
                  </a:lnTo>
                  <a:lnTo>
                    <a:pt x="8667055" y="906959"/>
                  </a:lnTo>
                  <a:lnTo>
                    <a:pt x="0" y="906959"/>
                  </a:lnTo>
                  <a:lnTo>
                    <a:pt x="0" y="0"/>
                  </a:lnTo>
                  <a:close/>
                </a:path>
              </a:pathLst>
            </a:custGeom>
            <a:scene3d>
              <a:camera prst="orthographicFront">
                <a:rot lat="0" lon="0" rev="0"/>
              </a:camera>
              <a:lightRig rig="contrasting" dir="t">
                <a:rot lat="0" lon="0" rev="1200000"/>
              </a:lightRig>
            </a:scene3d>
            <a:sp3d z="300000" contourW="19050" prstMaterial="metal">
              <a:bevelT w="88900" h="203200"/>
              <a:bevelB w="165100" h="254000"/>
            </a:sp3d>
          </p:spPr>
          <p:style>
            <a:lnRef idx="0">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74320" tIns="228600" rIns="274320" bIns="170688" numCol="1" spcCol="1270" anchor="t" anchorCtr="0">
              <a:noAutofit/>
            </a:bodyPr>
            <a:lstStyle/>
            <a:p>
              <a:pPr marL="0" lvl="1" indent="0" algn="l" defTabSz="1066800">
                <a:lnSpc>
                  <a:spcPct val="90000"/>
                </a:lnSpc>
                <a:spcBef>
                  <a:spcPct val="0"/>
                </a:spcBef>
                <a:spcAft>
                  <a:spcPts val="0"/>
                </a:spcAft>
              </a:pPr>
              <a:r>
                <a:rPr lang="en-US" sz="2600" kern="1200" dirty="0" smtClean="0">
                  <a:solidFill>
                    <a:srgbClr val="FF0000"/>
                  </a:solidFill>
                </a:rPr>
                <a:t>Session Assignments &amp; Notes: </a:t>
              </a:r>
              <a:r>
                <a:rPr lang="en-US" sz="2600" i="1" kern="1200" dirty="0" smtClean="0"/>
                <a:t>High Priorities</a:t>
              </a:r>
              <a:endParaRPr lang="en-US" sz="2600" i="1" kern="1200" dirty="0"/>
            </a:p>
          </p:txBody>
        </p:sp>
        <p:sp>
          <p:nvSpPr>
            <p:cNvPr id="13" name="Freeform 12"/>
            <p:cNvSpPr/>
            <p:nvPr/>
          </p:nvSpPr>
          <p:spPr>
            <a:xfrm>
              <a:off x="2843808" y="4421342"/>
              <a:ext cx="5708721" cy="462837"/>
            </a:xfrm>
            <a:custGeom>
              <a:avLst/>
              <a:gdLst>
                <a:gd name="connsiteX0" fmla="*/ 0 w 5387016"/>
                <a:gd name="connsiteY0" fmla="*/ 93482 h 560880"/>
                <a:gd name="connsiteX1" fmla="*/ 93482 w 5387016"/>
                <a:gd name="connsiteY1" fmla="*/ 0 h 560880"/>
                <a:gd name="connsiteX2" fmla="*/ 5293534 w 5387016"/>
                <a:gd name="connsiteY2" fmla="*/ 0 h 560880"/>
                <a:gd name="connsiteX3" fmla="*/ 5387016 w 5387016"/>
                <a:gd name="connsiteY3" fmla="*/ 93482 h 560880"/>
                <a:gd name="connsiteX4" fmla="*/ 5387016 w 5387016"/>
                <a:gd name="connsiteY4" fmla="*/ 467398 h 560880"/>
                <a:gd name="connsiteX5" fmla="*/ 5293534 w 5387016"/>
                <a:gd name="connsiteY5" fmla="*/ 560880 h 560880"/>
                <a:gd name="connsiteX6" fmla="*/ 93482 w 5387016"/>
                <a:gd name="connsiteY6" fmla="*/ 560880 h 560880"/>
                <a:gd name="connsiteX7" fmla="*/ 0 w 5387016"/>
                <a:gd name="connsiteY7" fmla="*/ 467398 h 560880"/>
                <a:gd name="connsiteX8" fmla="*/ 0 w 5387016"/>
                <a:gd name="connsiteY8" fmla="*/ 93482 h 560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87016" h="560880">
                  <a:moveTo>
                    <a:pt x="0" y="93482"/>
                  </a:moveTo>
                  <a:cubicBezTo>
                    <a:pt x="0" y="41853"/>
                    <a:pt x="41853" y="0"/>
                    <a:pt x="93482" y="0"/>
                  </a:cubicBezTo>
                  <a:lnTo>
                    <a:pt x="5293534" y="0"/>
                  </a:lnTo>
                  <a:cubicBezTo>
                    <a:pt x="5345163" y="0"/>
                    <a:pt x="5387016" y="41853"/>
                    <a:pt x="5387016" y="93482"/>
                  </a:cubicBezTo>
                  <a:lnTo>
                    <a:pt x="5387016" y="467398"/>
                  </a:lnTo>
                  <a:cubicBezTo>
                    <a:pt x="5387016" y="519027"/>
                    <a:pt x="5345163" y="560880"/>
                    <a:pt x="5293534" y="560880"/>
                  </a:cubicBezTo>
                  <a:lnTo>
                    <a:pt x="93482" y="560880"/>
                  </a:lnTo>
                  <a:cubicBezTo>
                    <a:pt x="41853" y="560880"/>
                    <a:pt x="0" y="519027"/>
                    <a:pt x="0" y="467398"/>
                  </a:cubicBezTo>
                  <a:lnTo>
                    <a:pt x="0" y="93482"/>
                  </a:lnTo>
                  <a:close/>
                </a:path>
              </a:pathLst>
            </a:custGeom>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hemeClr val="accent2">
                <a:hueOff val="0"/>
                <a:satOff val="0"/>
                <a:lumOff val="0"/>
                <a:alphaOff val="0"/>
              </a:schemeClr>
            </a:fillRef>
            <a:effectRef idx="2">
              <a:schemeClr val="accent2">
                <a:hueOff val="0"/>
                <a:satOff val="0"/>
                <a:lumOff val="0"/>
                <a:alphaOff val="0"/>
              </a:schemeClr>
            </a:effectRef>
            <a:fontRef idx="minor">
              <a:schemeClr val="lt1"/>
            </a:fontRef>
          </p:style>
          <p:txBody>
            <a:bodyPr spcFirstLastPara="0" vert="horz" wrap="square" lIns="256696" tIns="27380" rIns="256696" bIns="27380" numCol="1" spcCol="1270" anchor="ctr" anchorCtr="0">
              <a:noAutofit/>
            </a:bodyPr>
            <a:lstStyle/>
            <a:p>
              <a:pPr lvl="0" algn="l" defTabSz="711200">
                <a:lnSpc>
                  <a:spcPct val="90000"/>
                </a:lnSpc>
                <a:spcBef>
                  <a:spcPct val="0"/>
                </a:spcBef>
                <a:spcAft>
                  <a:spcPct val="35000"/>
                </a:spcAft>
              </a:pPr>
              <a:r>
                <a:rPr lang="en-US" kern="1200" dirty="0" smtClean="0"/>
                <a:t>Team Member Note-Taking Worksheet</a:t>
              </a:r>
              <a:endParaRPr lang="en-US" kern="1200" dirty="0"/>
            </a:p>
          </p:txBody>
        </p:sp>
        <p:sp>
          <p:nvSpPr>
            <p:cNvPr id="14" name="Freeform 13"/>
            <p:cNvSpPr/>
            <p:nvPr/>
          </p:nvSpPr>
          <p:spPr>
            <a:xfrm>
              <a:off x="251519" y="5059370"/>
              <a:ext cx="8667055" cy="1020267"/>
            </a:xfrm>
            <a:custGeom>
              <a:avLst/>
              <a:gdLst>
                <a:gd name="connsiteX0" fmla="*/ 0 w 8667055"/>
                <a:gd name="connsiteY0" fmla="*/ 0 h 1020267"/>
                <a:gd name="connsiteX1" fmla="*/ 8667055 w 8667055"/>
                <a:gd name="connsiteY1" fmla="*/ 0 h 1020267"/>
                <a:gd name="connsiteX2" fmla="*/ 8667055 w 8667055"/>
                <a:gd name="connsiteY2" fmla="*/ 1020267 h 1020267"/>
                <a:gd name="connsiteX3" fmla="*/ 0 w 8667055"/>
                <a:gd name="connsiteY3" fmla="*/ 1020267 h 1020267"/>
                <a:gd name="connsiteX4" fmla="*/ 0 w 8667055"/>
                <a:gd name="connsiteY4" fmla="*/ 0 h 10202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7055" h="1020267">
                  <a:moveTo>
                    <a:pt x="0" y="0"/>
                  </a:moveTo>
                  <a:lnTo>
                    <a:pt x="8667055" y="0"/>
                  </a:lnTo>
                  <a:lnTo>
                    <a:pt x="8667055" y="1020267"/>
                  </a:lnTo>
                  <a:lnTo>
                    <a:pt x="0" y="1020267"/>
                  </a:lnTo>
                  <a:lnTo>
                    <a:pt x="0" y="0"/>
                  </a:lnTo>
                  <a:close/>
                </a:path>
              </a:pathLst>
            </a:custGeom>
            <a:scene3d>
              <a:camera prst="orthographicFront">
                <a:rot lat="0" lon="0" rev="0"/>
              </a:camera>
              <a:lightRig rig="contrasting" dir="t">
                <a:rot lat="0" lon="0" rev="1200000"/>
              </a:lightRig>
            </a:scene3d>
            <a:sp3d z="300000" contourW="19050" prstMaterial="metal">
              <a:bevelT w="88900" h="203200"/>
              <a:bevelB w="165100" h="254000"/>
            </a:sp3d>
          </p:spPr>
          <p:style>
            <a:lnRef idx="0">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74320" tIns="228600" rIns="274320" bIns="170688" numCol="1" spcCol="1270" anchor="t" anchorCtr="0">
              <a:noAutofit/>
            </a:bodyPr>
            <a:lstStyle/>
            <a:p>
              <a:pPr marL="0" lvl="1" algn="l" defTabSz="1066800">
                <a:lnSpc>
                  <a:spcPct val="90000"/>
                </a:lnSpc>
                <a:spcBef>
                  <a:spcPct val="0"/>
                </a:spcBef>
                <a:spcAft>
                  <a:spcPts val="0"/>
                </a:spcAft>
              </a:pPr>
              <a:r>
                <a:rPr lang="en-US" sz="2600" kern="1200" dirty="0" smtClean="0">
                  <a:solidFill>
                    <a:srgbClr val="FF0000"/>
                  </a:solidFill>
                </a:rPr>
                <a:t>Action Planning: </a:t>
              </a:r>
              <a:r>
                <a:rPr lang="en-US" sz="2600" i="1" kern="1200" dirty="0" smtClean="0"/>
                <a:t>Enhancements &amp; Improvements</a:t>
              </a:r>
              <a:endParaRPr lang="en-US" sz="2600" i="1" kern="1200" dirty="0"/>
            </a:p>
          </p:txBody>
        </p:sp>
        <p:sp>
          <p:nvSpPr>
            <p:cNvPr id="15" name="Freeform 14"/>
            <p:cNvSpPr/>
            <p:nvPr/>
          </p:nvSpPr>
          <p:spPr>
            <a:xfrm>
              <a:off x="2843808" y="5826621"/>
              <a:ext cx="5708721" cy="462837"/>
            </a:xfrm>
            <a:custGeom>
              <a:avLst/>
              <a:gdLst>
                <a:gd name="connsiteX0" fmla="*/ 0 w 5387016"/>
                <a:gd name="connsiteY0" fmla="*/ 93482 h 560880"/>
                <a:gd name="connsiteX1" fmla="*/ 93482 w 5387016"/>
                <a:gd name="connsiteY1" fmla="*/ 0 h 560880"/>
                <a:gd name="connsiteX2" fmla="*/ 5293534 w 5387016"/>
                <a:gd name="connsiteY2" fmla="*/ 0 h 560880"/>
                <a:gd name="connsiteX3" fmla="*/ 5387016 w 5387016"/>
                <a:gd name="connsiteY3" fmla="*/ 93482 h 560880"/>
                <a:gd name="connsiteX4" fmla="*/ 5387016 w 5387016"/>
                <a:gd name="connsiteY4" fmla="*/ 467398 h 560880"/>
                <a:gd name="connsiteX5" fmla="*/ 5293534 w 5387016"/>
                <a:gd name="connsiteY5" fmla="*/ 560880 h 560880"/>
                <a:gd name="connsiteX6" fmla="*/ 93482 w 5387016"/>
                <a:gd name="connsiteY6" fmla="*/ 560880 h 560880"/>
                <a:gd name="connsiteX7" fmla="*/ 0 w 5387016"/>
                <a:gd name="connsiteY7" fmla="*/ 467398 h 560880"/>
                <a:gd name="connsiteX8" fmla="*/ 0 w 5387016"/>
                <a:gd name="connsiteY8" fmla="*/ 93482 h 560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87016" h="560880">
                  <a:moveTo>
                    <a:pt x="0" y="93482"/>
                  </a:moveTo>
                  <a:cubicBezTo>
                    <a:pt x="0" y="41853"/>
                    <a:pt x="41853" y="0"/>
                    <a:pt x="93482" y="0"/>
                  </a:cubicBezTo>
                  <a:lnTo>
                    <a:pt x="5293534" y="0"/>
                  </a:lnTo>
                  <a:cubicBezTo>
                    <a:pt x="5345163" y="0"/>
                    <a:pt x="5387016" y="41853"/>
                    <a:pt x="5387016" y="93482"/>
                  </a:cubicBezTo>
                  <a:lnTo>
                    <a:pt x="5387016" y="467398"/>
                  </a:lnTo>
                  <a:cubicBezTo>
                    <a:pt x="5387016" y="519027"/>
                    <a:pt x="5345163" y="560880"/>
                    <a:pt x="5293534" y="560880"/>
                  </a:cubicBezTo>
                  <a:lnTo>
                    <a:pt x="93482" y="560880"/>
                  </a:lnTo>
                  <a:cubicBezTo>
                    <a:pt x="41853" y="560880"/>
                    <a:pt x="0" y="519027"/>
                    <a:pt x="0" y="467398"/>
                  </a:cubicBezTo>
                  <a:lnTo>
                    <a:pt x="0" y="93482"/>
                  </a:lnTo>
                  <a:close/>
                </a:path>
              </a:pathLst>
            </a:custGeom>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hemeClr val="accent2">
                <a:hueOff val="0"/>
                <a:satOff val="0"/>
                <a:lumOff val="0"/>
                <a:alphaOff val="0"/>
              </a:schemeClr>
            </a:fillRef>
            <a:effectRef idx="2">
              <a:schemeClr val="accent2">
                <a:hueOff val="0"/>
                <a:satOff val="0"/>
                <a:lumOff val="0"/>
                <a:alphaOff val="0"/>
              </a:schemeClr>
            </a:effectRef>
            <a:fontRef idx="minor">
              <a:schemeClr val="lt1"/>
            </a:fontRef>
          </p:style>
          <p:txBody>
            <a:bodyPr spcFirstLastPara="0" vert="horz" wrap="square" lIns="256696" tIns="27380" rIns="256696" bIns="27380" numCol="1" spcCol="1270" anchor="ctr" anchorCtr="0">
              <a:noAutofit/>
            </a:bodyPr>
            <a:lstStyle/>
            <a:p>
              <a:pPr lvl="0" algn="l" defTabSz="711200">
                <a:lnSpc>
                  <a:spcPct val="90000"/>
                </a:lnSpc>
                <a:spcBef>
                  <a:spcPct val="0"/>
                </a:spcBef>
                <a:spcAft>
                  <a:spcPct val="35000"/>
                </a:spcAft>
              </a:pPr>
              <a:r>
                <a:rPr lang="en-US" kern="1200" dirty="0" smtClean="0"/>
                <a:t>Leadership Team Action Planning Worksheet</a:t>
              </a:r>
              <a:endParaRPr lang="en-US" kern="1200" dirty="0"/>
            </a:p>
          </p:txBody>
        </p:sp>
      </p:grpSp>
    </p:spTree>
    <p:extLst>
      <p:ext uri="{BB962C8B-B14F-4D97-AF65-F5344CB8AC3E}">
        <p14:creationId xmlns:p14="http://schemas.microsoft.com/office/powerpoint/2010/main" val="2912440222"/>
      </p:ext>
    </p:extLst>
  </p:cSld>
  <p:clrMapOvr>
    <a:masterClrMapping/>
  </p:clrMapOvr>
  <p:transition spd="slow">
    <p:wipe dir="d"/>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2594" name="Rectangle 2"/>
          <p:cNvSpPr>
            <a:spLocks noGrp="1" noChangeArrowheads="1"/>
          </p:cNvSpPr>
          <p:nvPr>
            <p:ph type="title"/>
            <p:custDataLst>
              <p:tags r:id="rId2"/>
            </p:custDataLst>
          </p:nvPr>
        </p:nvSpPr>
        <p:spPr/>
        <p:txBody>
          <a:bodyPr/>
          <a:lstStyle/>
          <a:p>
            <a:pPr>
              <a:defRPr/>
            </a:pPr>
            <a:r>
              <a:rPr lang="en-US" dirty="0" smtClean="0"/>
              <a:t>Resources</a:t>
            </a:r>
          </a:p>
        </p:txBody>
      </p:sp>
    </p:spTree>
    <p:custDataLst>
      <p:tags r:id="rId1"/>
    </p:custData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Culture/ Cultural Relevance/ Disproportionality</a:t>
            </a:r>
            <a:endParaRPr lang="en-US" dirty="0"/>
          </a:p>
        </p:txBody>
      </p:sp>
      <p:sp>
        <p:nvSpPr>
          <p:cNvPr id="5" name="Content Placeholder 4"/>
          <p:cNvSpPr>
            <a:spLocks noGrp="1"/>
          </p:cNvSpPr>
          <p:nvPr>
            <p:ph idx="1"/>
          </p:nvPr>
        </p:nvSpPr>
        <p:spPr/>
        <p:txBody>
          <a:bodyPr>
            <a:normAutofit lnSpcReduction="10000"/>
          </a:bodyPr>
          <a:lstStyle/>
          <a:p>
            <a:r>
              <a:rPr lang="en-US" b="1" dirty="0" smtClean="0"/>
              <a:t>Culture</a:t>
            </a:r>
            <a:r>
              <a:rPr lang="en-US" dirty="0" smtClean="0"/>
              <a:t>: </a:t>
            </a:r>
          </a:p>
          <a:p>
            <a:pPr lvl="1"/>
            <a:r>
              <a:rPr lang="en-US" dirty="0" smtClean="0"/>
              <a:t>Ways of behaving that a group of individuals agree is “acceptable.”</a:t>
            </a:r>
          </a:p>
          <a:p>
            <a:r>
              <a:rPr lang="en-US" b="1" dirty="0" smtClean="0"/>
              <a:t>Cultural Relevance</a:t>
            </a:r>
          </a:p>
          <a:p>
            <a:pPr lvl="1"/>
            <a:r>
              <a:rPr lang="en-US" dirty="0" smtClean="0"/>
              <a:t>Appreciation for the social learning history that a person brings to any specific situation</a:t>
            </a:r>
          </a:p>
          <a:p>
            <a:r>
              <a:rPr lang="en-US" b="1" dirty="0" smtClean="0"/>
              <a:t>Disproportionality</a:t>
            </a:r>
          </a:p>
          <a:p>
            <a:pPr lvl="1"/>
            <a:r>
              <a:rPr lang="en-US" dirty="0" smtClean="0"/>
              <a:t>Differences in how one society/culture responds to a designated group</a:t>
            </a:r>
          </a:p>
        </p:txBody>
      </p:sp>
    </p:spTree>
    <p:extLst>
      <p:ext uri="{BB962C8B-B14F-4D97-AF65-F5344CB8AC3E}">
        <p14:creationId xmlns:p14="http://schemas.microsoft.com/office/powerpoint/2010/main" val="586924822"/>
      </p:ext>
    </p:extLst>
  </p:cSld>
  <p:clrMapOvr>
    <a:masterClrMapping/>
  </p:clrMapOvr>
  <p:transition spd="slow">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dirty="0"/>
          </a:p>
        </p:txBody>
      </p:sp>
      <p:sp>
        <p:nvSpPr>
          <p:cNvPr id="5" name="Content Placeholder 4"/>
          <p:cNvSpPr>
            <a:spLocks noGrp="1"/>
          </p:cNvSpPr>
          <p:nvPr>
            <p:ph idx="1"/>
          </p:nvPr>
        </p:nvSpPr>
        <p:spPr/>
        <p:txBody>
          <a:bodyPr>
            <a:normAutofit fontScale="77500" lnSpcReduction="20000"/>
          </a:bodyPr>
          <a:lstStyle/>
          <a:p>
            <a:r>
              <a:rPr lang="en-US" i="1" dirty="0"/>
              <a:t>“…the extent to which a group of individuals engage in overt and verbal behavior reflecting shared behavioral learning histories, serving to differentiate the group from other groups, and predicting how individuals within the group act in specific setting conditions. That is, ‘culture’ reflects the collection of common verbal and overt behaviors that are learned and maintained by a set of similar social and environmental contingencies (i.e. learning history), and are occasioned (or not) by actions and objects (i.e. stimuli) that define a given setting or context.”</a:t>
            </a:r>
            <a:endParaRPr lang="en-US" dirty="0"/>
          </a:p>
          <a:p>
            <a:endParaRPr lang="en-US" dirty="0" smtClean="0"/>
          </a:p>
          <a:p>
            <a:r>
              <a:rPr lang="en-US" dirty="0" smtClean="0"/>
              <a:t>Sugai, O’Keeffe, &amp; Fallon, 2012</a:t>
            </a:r>
            <a:endParaRPr lang="en-US" dirty="0"/>
          </a:p>
        </p:txBody>
      </p:sp>
    </p:spTree>
    <p:extLst>
      <p:ext uri="{BB962C8B-B14F-4D97-AF65-F5344CB8AC3E}">
        <p14:creationId xmlns:p14="http://schemas.microsoft.com/office/powerpoint/2010/main" val="2512918053"/>
      </p:ext>
    </p:extLst>
  </p:cSld>
  <p:clrMapOvr>
    <a:masterClrMapping/>
  </p:clrMapOvr>
  <p:transition spd="slow">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Importance for SWPBIS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A primary goal of SWPBIS is to create a whole-school culture that is predictable, consistent, positive and safe.</a:t>
            </a:r>
          </a:p>
          <a:p>
            <a:endParaRPr lang="en-US" dirty="0" smtClean="0"/>
          </a:p>
          <a:p>
            <a:r>
              <a:rPr lang="en-US" dirty="0" smtClean="0"/>
              <a:t>Students should not only feel welcome and supported, they should feel “part of the school”</a:t>
            </a:r>
          </a:p>
          <a:p>
            <a:endParaRPr lang="en-US" dirty="0" smtClean="0"/>
          </a:p>
          <a:p>
            <a:r>
              <a:rPr lang="en-US" dirty="0" smtClean="0"/>
              <a:t>Failure to appreciate the culture each child brings to school, and failure to respond to patterns of disproportionality undermine SWPBIS.</a:t>
            </a:r>
            <a:endParaRPr lang="en-US" dirty="0"/>
          </a:p>
        </p:txBody>
      </p:sp>
    </p:spTree>
    <p:extLst>
      <p:ext uri="{BB962C8B-B14F-4D97-AF65-F5344CB8AC3E}">
        <p14:creationId xmlns:p14="http://schemas.microsoft.com/office/powerpoint/2010/main" val="531634182"/>
      </p:ext>
    </p:extLst>
  </p:cSld>
  <p:clrMapOvr>
    <a:masterClrMapping/>
  </p:clrMapOvr>
  <p:transition spd="slow">
    <p:wipe dir="d"/>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VSECTIONID" val="yI2DOt6RzRcU51QxdhNewL"/>
</p:tagLst>
</file>

<file path=ppt/tags/tag2.xml><?xml version="1.0" encoding="utf-8"?>
<p:tagLst xmlns:a="http://schemas.openxmlformats.org/drawingml/2006/main" xmlns:r="http://schemas.openxmlformats.org/officeDocument/2006/relationships" xmlns:p="http://schemas.openxmlformats.org/presentationml/2006/main">
  <p:tag name="DVSHAPEID" val="HAGzTPKJNXuuOK4v20iPS7"/>
</p:tagLst>
</file>

<file path=ppt/tags/tag3.xml><?xml version="1.0" encoding="utf-8"?>
<p:tagLst xmlns:a="http://schemas.openxmlformats.org/drawingml/2006/main" xmlns:r="http://schemas.openxmlformats.org/officeDocument/2006/relationships" xmlns:p="http://schemas.openxmlformats.org/presentationml/2006/main">
  <p:tag name="DVSHAPEID" val="0uhWvCQomImT50qU5y4Znw"/>
</p:tagLst>
</file>

<file path=ppt/tags/tag4.xml><?xml version="1.0" encoding="utf-8"?>
<p:tagLst xmlns:a="http://schemas.openxmlformats.org/drawingml/2006/main" xmlns:r="http://schemas.openxmlformats.org/officeDocument/2006/relationships" xmlns:p="http://schemas.openxmlformats.org/presentationml/2006/main">
  <p:tag name="DVSHAPEID" val="GFUQynbDZ7CnnKAa7cx9MM"/>
</p:tagLst>
</file>

<file path=ppt/tags/tag5.xml><?xml version="1.0" encoding="utf-8"?>
<p:tagLst xmlns:a="http://schemas.openxmlformats.org/drawingml/2006/main" xmlns:r="http://schemas.openxmlformats.org/officeDocument/2006/relationships" xmlns:p="http://schemas.openxmlformats.org/presentationml/2006/main">
  <p:tag name="DVSECTIONID" val="CdIAG7WhWjupCZ4n8F2Kse"/>
</p:tagLst>
</file>

<file path=ppt/tags/tag6.xml><?xml version="1.0" encoding="utf-8"?>
<p:tagLst xmlns:a="http://schemas.openxmlformats.org/drawingml/2006/main" xmlns:r="http://schemas.openxmlformats.org/officeDocument/2006/relationships" xmlns:p="http://schemas.openxmlformats.org/presentationml/2006/main">
  <p:tag name="DVSECTIONID" val="ezdaKHeWyBnZyZ2cDqRSoa"/>
</p:tagLst>
</file>

<file path=ppt/tags/tag7.xml><?xml version="1.0" encoding="utf-8"?>
<p:tagLst xmlns:a="http://schemas.openxmlformats.org/drawingml/2006/main" xmlns:r="http://schemas.openxmlformats.org/officeDocument/2006/relationships" xmlns:p="http://schemas.openxmlformats.org/presentationml/2006/main">
  <p:tag name="DVSHAPEID" val="LRMR96J2MVd0CGe2e5htjk"/>
</p:tagLst>
</file>

<file path=ppt/tags/tag8.xml><?xml version="1.0" encoding="utf-8"?>
<p:tagLst xmlns:a="http://schemas.openxmlformats.org/drawingml/2006/main" xmlns:r="http://schemas.openxmlformats.org/officeDocument/2006/relationships" xmlns:p="http://schemas.openxmlformats.org/presentationml/2006/main">
  <p:tag name="DVSECTIONID" val="c48BxRTjzwKhAarpC8SPOi"/>
</p:tagLst>
</file>

<file path=ppt/tags/tag9.xml><?xml version="1.0" encoding="utf-8"?>
<p:tagLst xmlns:a="http://schemas.openxmlformats.org/drawingml/2006/main" xmlns:r="http://schemas.openxmlformats.org/officeDocument/2006/relationships" xmlns:p="http://schemas.openxmlformats.org/presentationml/2006/main">
  <p:tag name="DVSHAPEID" val="GFUQynbDZ7CnnKAa7cx9MM"/>
</p:tagLst>
</file>

<file path=ppt/theme/theme1.xml><?xml version="1.0" encoding="utf-8"?>
<a:theme xmlns:a="http://schemas.openxmlformats.org/drawingml/2006/main" name="Traini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Training</Template>
  <TotalTime>0</TotalTime>
  <Words>5140</Words>
  <Application>Microsoft Office PowerPoint</Application>
  <PresentationFormat>On-screen Show (4:3)</PresentationFormat>
  <Paragraphs>605</Paragraphs>
  <Slides>68</Slides>
  <Notes>44</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68</vt:i4>
      </vt:variant>
    </vt:vector>
  </HeadingPairs>
  <TitlesOfParts>
    <vt:vector size="71" baseType="lpstr">
      <vt:lpstr>Training</vt:lpstr>
      <vt:lpstr>Image Document</vt:lpstr>
      <vt:lpstr>Document</vt:lpstr>
      <vt:lpstr>Cultural Relevance and SWPBIS</vt:lpstr>
      <vt:lpstr>PowerPoint Presentation</vt:lpstr>
      <vt:lpstr>Maximizing Your Session Participation</vt:lpstr>
      <vt:lpstr>Where are you in implementation process?  Adapted from Fixsen, D. L., Naoom, S. F., Blase, K. A., Friedman, R. M. &amp; Wallace, F. (2005). Implementation Research: A Synthesis of the Literature. Tampa, FL: University of South Florida, Louis de la Parte Florida Mental Health Institute, The National Implementation Research Network (FMHI Publication #231). </vt:lpstr>
      <vt:lpstr>Session Overview </vt:lpstr>
      <vt:lpstr>What is cultural relevance and disproportionality?</vt:lpstr>
      <vt:lpstr>Culture/ Cultural Relevance/ Disproportionality</vt:lpstr>
      <vt:lpstr>PowerPoint Presentation</vt:lpstr>
      <vt:lpstr>Importance for SWPBIS</vt:lpstr>
      <vt:lpstr>What do we know about disproportionality and cultural relevance?</vt:lpstr>
      <vt:lpstr>PowerPoint Presentation</vt:lpstr>
      <vt:lpstr>What do we know about disproportionality and cultural relevance?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 are promising practices for decreasing disproportionality?</vt:lpstr>
      <vt:lpstr>PowerPoint Presentation</vt:lpstr>
      <vt:lpstr>Overview</vt:lpstr>
      <vt:lpstr>Disciplinary Disproportionality and the Organization of Power</vt:lpstr>
      <vt:lpstr>Grounding this Presentation</vt:lpstr>
      <vt:lpstr>What are we really talking about?</vt:lpstr>
      <vt:lpstr>The Challenge: Color-blind Racism</vt:lpstr>
      <vt:lpstr>PowerPoint Presentation</vt:lpstr>
      <vt:lpstr>Color-blind Racism and Power</vt:lpstr>
      <vt:lpstr>4 Domains of Power (Hill-Collins, 2009)</vt:lpstr>
      <vt:lpstr>Proposed Model for Examining Disciplinary Disproportionality</vt:lpstr>
      <vt:lpstr>Sources of Data Examining Disciplinary Disproportionality</vt:lpstr>
      <vt:lpstr>Findings from the Four Domains of Power Analysis</vt:lpstr>
      <vt:lpstr>Implications</vt:lpstr>
      <vt:lpstr>Responding to Disciplinary Disproportionality</vt:lpstr>
      <vt:lpstr>Phase II Problem Solving</vt:lpstr>
      <vt:lpstr>PowerPoint Presentation</vt:lpstr>
      <vt:lpstr>Additional Considerations for Responding to Disciplinary Disproportionality</vt:lpstr>
      <vt:lpstr>Summary and Conclusion</vt:lpstr>
      <vt:lpstr>References</vt:lpstr>
      <vt:lpstr>What are promising practices for increasing cultural relevance?</vt:lpstr>
      <vt:lpstr>Promising Practices for Increasing Cultural Relevance</vt:lpstr>
      <vt:lpstr>Think, Pair, and Share</vt:lpstr>
      <vt:lpstr>Challenges to Effective School Discipline</vt:lpstr>
      <vt:lpstr>Investing in Culturally Relevant Prevention (school-wide) </vt:lpstr>
      <vt:lpstr>What Do We Know About Effective Behavioral Expectations?</vt:lpstr>
      <vt:lpstr>PowerPoint Presentation</vt:lpstr>
      <vt:lpstr>PowerPoint Presentation</vt:lpstr>
      <vt:lpstr>Explicit Instruction of Expectations</vt:lpstr>
      <vt:lpstr>Activity: Develop a Lesson Plan for your Expectations  </vt:lpstr>
      <vt:lpstr>PowerPoint Presentation</vt:lpstr>
      <vt:lpstr>PowerPoint Presentation</vt:lpstr>
      <vt:lpstr>Summary and discussion</vt:lpstr>
      <vt:lpstr>Leadership Team Action Planning  Worksheets: Steps</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2012-08-14T18:27:08Z</dcterms:created>
  <dcterms:modified xsi:type="dcterms:W3CDTF">2012-09-26T23:08:30Z</dcterms:modified>
</cp:coreProperties>
</file>